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36"/>
  </p:notesMasterIdLst>
  <p:sldIdLst>
    <p:sldId id="482" r:id="rId2"/>
    <p:sldId id="510" r:id="rId3"/>
    <p:sldId id="498" r:id="rId4"/>
    <p:sldId id="514" r:id="rId5"/>
    <p:sldId id="525" r:id="rId6"/>
    <p:sldId id="516" r:id="rId7"/>
    <p:sldId id="517" r:id="rId8"/>
    <p:sldId id="518" r:id="rId9"/>
    <p:sldId id="519" r:id="rId10"/>
    <p:sldId id="520" r:id="rId11"/>
    <p:sldId id="521" r:id="rId12"/>
    <p:sldId id="545" r:id="rId13"/>
    <p:sldId id="522" r:id="rId14"/>
    <p:sldId id="523" r:id="rId15"/>
    <p:sldId id="511" r:id="rId16"/>
    <p:sldId id="546" r:id="rId17"/>
    <p:sldId id="547" r:id="rId18"/>
    <p:sldId id="524" r:id="rId19"/>
    <p:sldId id="526" r:id="rId20"/>
    <p:sldId id="528" r:id="rId21"/>
    <p:sldId id="529" r:id="rId22"/>
    <p:sldId id="530" r:id="rId23"/>
    <p:sldId id="531" r:id="rId24"/>
    <p:sldId id="532" r:id="rId25"/>
    <p:sldId id="534" r:id="rId26"/>
    <p:sldId id="535" r:id="rId27"/>
    <p:sldId id="536" r:id="rId28"/>
    <p:sldId id="537" r:id="rId29"/>
    <p:sldId id="538" r:id="rId30"/>
    <p:sldId id="548" r:id="rId31"/>
    <p:sldId id="541" r:id="rId32"/>
    <p:sldId id="543" r:id="rId33"/>
    <p:sldId id="544" r:id="rId34"/>
    <p:sldId id="488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Gmarket Sans TTF Bold" panose="02000000000000000000" pitchFamily="2" charset="-128"/>
      <p:bold r:id="rId39"/>
    </p:embeddedFont>
    <p:embeddedFont>
      <p:font typeface="Gmarket Sans TTF Light" panose="02000000000000000000" pitchFamily="2" charset="-128"/>
      <p:regular r:id="rId40"/>
    </p:embeddedFont>
    <p:embeddedFont>
      <p:font typeface="Gmarket Sans TTF Medium" panose="02000000000000000000" pitchFamily="2" charset="-128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1293" autoAdjust="0"/>
  </p:normalViewPr>
  <p:slideViewPr>
    <p:cSldViewPr snapToGrid="0">
      <p:cViewPr varScale="1">
        <p:scale>
          <a:sx n="116" d="100"/>
          <a:sy n="116" d="100"/>
        </p:scale>
        <p:origin x="1520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503F0B-150F-4589-886B-B52F9633ED19}" type="datetime1">
              <a:rPr lang="ko-KR" altLang="en-US"/>
              <a:pPr lvl="0">
                <a:defRPr/>
              </a:pPr>
              <a:t>2025. 4. 11.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92A0A06-DC33-4CB3-8EF0-F182E22E71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774DD-9E9C-6BA0-28BA-73279BF4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8F5898-D2F9-9CD2-F4FF-85BEB8622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50C002-FFD0-24FD-F3C0-5B8D59DF7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981D0E-969C-B281-0B06-BE9867F80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63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18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6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28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8165-2B61-1E63-43C0-495DB46B9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8F4601-13F9-A113-8B6E-CCBEA4BAE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718237-D465-D49E-5196-F54F3B557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C79BB-5570-94DC-C2EF-0BBD1586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4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4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일반적으로 많은 파일시스템은 데이터를 삭제할 때 실제 데이터의 위치 정보만 제거한다고 하니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내부 구조를 이용하여 파일을 복원할 수 있을 것입니다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2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디지털 포렌식 관점에서 보았을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다양한 정보를 포함하고 있다는 점에서 메타데이터는 아주 중요한 정보가 되겠죠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2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6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D1D1-7C6E-091C-7DF5-4A38B3EF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E7F030-379A-4070-F8AE-EFB428999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7E38C3-FAF1-7315-9092-2187DE159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BF4734-F3CD-6569-2F3F-2A6AE35F9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7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4C6E5-F508-9EC5-F0B4-26D60343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1C38E-ED89-03A6-71ED-B6299772F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E9352-A5DE-41B9-0F0B-52C31D603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85020F-744E-50AE-B585-D729B388F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0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5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4FE5F-86D6-E212-FF19-5274A95A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674FB-A412-EF6B-E2F2-1280308D3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B9177-A074-5B89-9316-A6AC9DCE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24F3-2A1F-1F45-B3C7-2A96DB2468D2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88558-8DE8-EF14-4046-0F43E343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C6BD-38A2-7D42-ABB8-C7F26726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8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64AD-F499-FA22-E185-9CEC1732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68812A-9D95-12F9-12A5-4D9D1ECC1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13310-9BB4-7ABA-B2EA-324BE948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AE9-60E8-A04F-9432-E85006770CEE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611D8-DEFC-3393-FFCD-D0268632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20CA7-DB76-2E66-8AB4-13CF31ED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2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2BCA51-52ED-DCE1-4BDC-D24F94062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A0586-D376-4488-D86B-2F3ADF142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ED4EA-6EF3-82B1-0B84-7D8CA911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599C3-FFB1-2648-939B-A6CC92E3C357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E6EB4-DBF8-66FA-0C00-9EEA5D7C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7525D-7E96-1ED8-531E-DF4A7452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49E17-0835-C205-9465-7E4A28DE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4997A-57B1-D333-5ED1-E2E3972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A01B-64AE-FCF5-7D45-BCC632D4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C706-9683-4540-88EB-463AD64C118C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76536-507B-CDA3-3753-3792C3C4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7110E-99F1-961A-02D9-BBCBDD9B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6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0CFD2-A35C-48F8-5968-22D46B48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5AA2A1-1BFC-0A7B-91A6-71231B02B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08267-F08E-48CF-ABEC-C0988CF6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5754-3568-484C-8489-51FF874D15EA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75440-6515-A4B6-7953-BB72DFCC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BFDD7-8E58-E5EA-D7CF-CCD6AEDF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9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9DEE-54A9-F3F6-22E3-292A7F5C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7BBF-74D0-6C01-225C-1B8E297DB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ADA6B8-F2A1-E327-619E-01AABFC0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BB828-E14A-ACBA-AEAA-D2CC2DBE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AD8A-E7CE-0D47-88A7-8A9D38C272FB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03D71-A05E-D8B6-DD6A-89EB0BAD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FBC3B-15B1-E38D-F868-6D66AD6B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6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4BDD-0CD0-1DFF-7925-4C26E304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D97FA-6149-BB28-C574-12EFA7471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E4C90A-309D-9B93-BCAF-4FF4F4DB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89A3C-EE3F-BE1B-408E-5D4F4620A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BD332D-0FE3-A128-8B9B-10D784684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C5AFF3-9EA9-68FB-ACA8-B89E32FD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C631-AFE2-AB44-A123-747948543DFF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95C609-1EA1-EB90-CBC0-61B47B72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04BA72-0D46-A17A-CAC6-34F2759C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AA77E-F4FE-6A74-1B44-ECBEF9AE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34AEA-DA53-CB05-AA77-841BC932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2EF2-65C2-D748-8AA6-FE79E58776BB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D36C3-DA44-0DC2-C7FC-A2C2F28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649A08-BF8F-7773-7E7B-848AEC1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5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B0783B-6728-F953-CAB1-C37AE2A4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25B1-B391-3F4B-87E6-F7C07BCE1C2D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96E70-0CA0-8CB1-F76A-49458B8A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173D7-448A-508D-0A96-7269EEDB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D6282-5CD7-E5C9-C68E-0A55AD5E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7EDB2-131F-9444-25BE-55831574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EA6DF-EE65-7532-9CA7-EAE503010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B49EB-4151-CD2D-9F6D-411AC3F2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65BE-80A2-9B49-AA59-04E1A8034786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5E066-617A-D575-37BD-03B3F6BB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5D3E-CE00-7735-68B8-F5C36EA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9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CB55D-DE00-9F75-5960-20399EB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24BCF9-C8C7-9768-F3F6-1E6CFFCC4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07782-A674-66C2-77B4-29B37A86E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F990B0-DBE8-E707-206C-CC433B47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FD60-F24C-7D49-863B-21B2E7494AFD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A54CA-9B76-6493-C18D-FE83D56E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0C1D-0C54-7A28-FF42-20868B4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777FA8-2D1A-53B0-FF33-AAB388E2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A5498-FE0D-BA4A-13ED-C3FEB6AB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9F44-A989-33EB-86B4-BCED94609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8220F-14B8-FA49-884F-D8D3F1F191AB}" type="datetime1">
              <a:rPr lang="ko-KR" altLang="en-US" smtClean="0"/>
              <a:t>2025. 4. 11.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203BC-33E8-765F-0578-2FCBB9F98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5B54-3626-C368-57E2-2D50A40D6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i_EkD127uV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nview.com/en/" TargetMode="External"/><Relationship Id="rId3" Type="http://schemas.openxmlformats.org/officeDocument/2006/relationships/hyperlink" Target="http://www.sno.phy.queensu.ca/~phil/exiftool" TargetMode="External"/><Relationship Id="rId7" Type="http://schemas.openxmlformats.org/officeDocument/2006/relationships/hyperlink" Target="https://www.mp3tag.de/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oken-by.me/pdf-metadataeditor" TargetMode="External"/><Relationship Id="rId5" Type="http://schemas.openxmlformats.org/officeDocument/2006/relationships/hyperlink" Target="https://www.gimp.org/" TargetMode="External"/><Relationship Id="rId4" Type="http://schemas.openxmlformats.org/officeDocument/2006/relationships/hyperlink" Target="http://www.colorpilot.com/exif.html" TargetMode="External"/><Relationship Id="rId9" Type="http://schemas.openxmlformats.org/officeDocument/2006/relationships/hyperlink" Target="https://mediaarea.net/en/MediaInf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ebooti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www.nirsoft.net/utils/hashmyfile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itool.com/partition-disk/alternate-data-strea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mairi.github.io/posts/extracting-alternate-data-streams-with-linux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unicod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cii.cl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2A186-439F-A946-53FE-532F1D5D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0B4091-33CE-2A86-AAFE-02B28EE3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B0857F-428B-EF18-2164-DB3AE5C3F837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82FDC3-9C6E-9DCD-8958-57D9B177AB9C}"/>
              </a:ext>
            </a:extLst>
          </p:cNvPr>
          <p:cNvSpPr/>
          <p:nvPr/>
        </p:nvSpPr>
        <p:spPr>
          <a:xfrm>
            <a:off x="157652" y="1967492"/>
            <a:ext cx="11876690" cy="177949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" altLang="ko-KR" sz="4000" dirty="0">
                <a:solidFill>
                  <a:srgbClr val="7030A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2</a:t>
            </a:r>
            <a:r>
              <a:rPr lang="en-US" altLang="ko-KR" sz="4000" dirty="0">
                <a:solidFill>
                  <a:srgbClr val="7030A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en" altLang="ko-KR" sz="40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Essential Technical Concepts</a:t>
            </a:r>
            <a:endParaRPr lang="ko-KR" altLang="en-US" sz="40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C81C84-D14C-C690-1F55-16BBBC3E8387}"/>
              </a:ext>
            </a:extLst>
          </p:cNvPr>
          <p:cNvSpPr/>
          <p:nvPr/>
        </p:nvSpPr>
        <p:spPr>
          <a:xfrm>
            <a:off x="2562721" y="4336345"/>
            <a:ext cx="7086605" cy="725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융합보안학과 윤세영</a:t>
            </a:r>
            <a:endParaRPr lang="en-US" altLang="ko-KR" sz="28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defRPr/>
            </a:pPr>
            <a:r>
              <a:rPr lang="ko-KR" altLang="en-US" sz="28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유투브 주소</a:t>
            </a:r>
            <a:r>
              <a:rPr lang="en-US" altLang="ko-KR" sz="28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en-US" altLang="ko-KR" sz="28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4"/>
              </a:rPr>
              <a:t>https://youtu.be/i_EkD127uVo</a:t>
            </a:r>
            <a:r>
              <a:rPr lang="en-US" altLang="ko-KR" sz="28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7DE2095-70D9-25D0-CD1A-F78687CA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8FE1-5157-70F4-A7BE-2296AF9951B9}"/>
              </a:ext>
            </a:extLst>
          </p:cNvPr>
          <p:cNvSpPr txBox="1"/>
          <p:nvPr/>
        </p:nvSpPr>
        <p:spPr>
          <a:xfrm>
            <a:off x="-1" y="94629"/>
            <a:ext cx="12191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Post-quantum Cryptography &amp; Quantum Computing [</a:t>
            </a:r>
            <a:r>
              <a:rPr kumimoji="1" lang="en-US" altLang="ko-KR" sz="2000" dirty="0" err="1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CryptoCraft</a:t>
            </a:r>
            <a:r>
              <a:rPr kumimoji="1" lang="en-US" altLang="ko-KR" sz="20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Lab]</a:t>
            </a:r>
            <a:endParaRPr kumimoji="1" lang="ko-KR" altLang="en-US" sz="20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D7611A-E1CE-E030-C488-0AAFA1BC70B4}"/>
              </a:ext>
            </a:extLst>
          </p:cNvPr>
          <p:cNvSpPr/>
          <p:nvPr/>
        </p:nvSpPr>
        <p:spPr>
          <a:xfrm>
            <a:off x="8489482" y="3282215"/>
            <a:ext cx="2319689" cy="46477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필수적인 기술 개념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</a:t>
            </a:r>
            <a:endParaRPr kumimoji="1" lang="ko-KR" altLang="en-US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461831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4B5-99F9-4188-B806-F1B762EF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9E478D-0913-9AFB-5CB3-56D76D56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17CAF4-5651-F475-8CDF-13A35D63F2BD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42BB6-A07F-7A1C-8F60-70F762753658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 structure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F1D89-64E7-8FA7-37C0-99094E84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95C4-8321-BD36-5831-CDFEA4423372}"/>
              </a:ext>
            </a:extLst>
          </p:cNvPr>
          <p:cNvSpPr/>
          <p:nvPr/>
        </p:nvSpPr>
        <p:spPr>
          <a:xfrm>
            <a:off x="367862" y="972879"/>
            <a:ext cx="11456276" cy="1472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확장자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.docx, .</a:t>
            </a:r>
            <a:r>
              <a:rPr kumimoji="1" lang="en-US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xls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통해 해당 파일 형식을 인식할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그러나 확장자를 변조하여 실제 파일 형식을 숨길 수 있음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파일의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시그니처를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확인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HexEditor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통해 파일의 형식 및 구조를 확인해 볼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122EAD-1291-C074-D1FA-D128FF4D679A}"/>
              </a:ext>
            </a:extLst>
          </p:cNvPr>
          <p:cNvGrpSpPr/>
          <p:nvPr/>
        </p:nvGrpSpPr>
        <p:grpSpPr>
          <a:xfrm>
            <a:off x="923960" y="2987728"/>
            <a:ext cx="10344080" cy="2939143"/>
            <a:chOff x="923960" y="2810996"/>
            <a:chExt cx="10344080" cy="29391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0B5B0A-98A2-4E2C-CCAC-BA67BCD2FF2C}"/>
                </a:ext>
              </a:extLst>
            </p:cNvPr>
            <p:cNvGrpSpPr/>
            <p:nvPr/>
          </p:nvGrpSpPr>
          <p:grpSpPr>
            <a:xfrm>
              <a:off x="923960" y="2810996"/>
              <a:ext cx="10344080" cy="2939143"/>
              <a:chOff x="923960" y="2810996"/>
              <a:chExt cx="10344080" cy="293914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ABC33DD-E8A5-430E-5417-D5A22E38DB4D}"/>
                  </a:ext>
                </a:extLst>
              </p:cNvPr>
              <p:cNvGrpSpPr/>
              <p:nvPr/>
            </p:nvGrpSpPr>
            <p:grpSpPr>
              <a:xfrm>
                <a:off x="923960" y="2810996"/>
                <a:ext cx="10344080" cy="2939143"/>
                <a:chOff x="1201057" y="2631709"/>
                <a:chExt cx="10344080" cy="293914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AE2FBD49-1DA9-09A9-923F-878CBC329D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39891" y="2631709"/>
                  <a:ext cx="6805246" cy="2939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779A925A-E61C-395F-0B12-5EF648B6A0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057" y="3294830"/>
                  <a:ext cx="2997200" cy="16129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EDB25E7-C534-008D-4C0E-D07153387848}"/>
                  </a:ext>
                </a:extLst>
              </p:cNvPr>
              <p:cNvSpPr/>
              <p:nvPr/>
            </p:nvSpPr>
            <p:spPr>
              <a:xfrm>
                <a:off x="2445658" y="3519714"/>
                <a:ext cx="391886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74C9A4-847A-DA0B-97A0-8974C5D6B52B}"/>
                  </a:ext>
                </a:extLst>
              </p:cNvPr>
              <p:cNvSpPr/>
              <p:nvPr/>
            </p:nvSpPr>
            <p:spPr>
              <a:xfrm>
                <a:off x="2322287" y="3797539"/>
                <a:ext cx="391886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C3FF9C1-77BF-861B-546E-AD22017BD07D}"/>
                  </a:ext>
                </a:extLst>
              </p:cNvPr>
              <p:cNvSpPr/>
              <p:nvPr/>
            </p:nvSpPr>
            <p:spPr>
              <a:xfrm>
                <a:off x="2006527" y="4052661"/>
                <a:ext cx="391886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69E02D6-37BB-CF51-BCCC-BE97C088B031}"/>
                  </a:ext>
                </a:extLst>
              </p:cNvPr>
              <p:cNvSpPr/>
              <p:nvPr/>
            </p:nvSpPr>
            <p:spPr>
              <a:xfrm flipH="1">
                <a:off x="1716240" y="4322297"/>
                <a:ext cx="214160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DA50B41-5A3F-29A1-7064-4952017DBC20}"/>
                  </a:ext>
                </a:extLst>
              </p:cNvPr>
              <p:cNvSpPr/>
              <p:nvPr/>
            </p:nvSpPr>
            <p:spPr>
              <a:xfrm flipH="1">
                <a:off x="3548742" y="4595824"/>
                <a:ext cx="312058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B200D0-9C81-3468-1878-66B2E5E3F071}"/>
                  </a:ext>
                </a:extLst>
              </p:cNvPr>
              <p:cNvSpPr/>
              <p:nvPr/>
            </p:nvSpPr>
            <p:spPr>
              <a:xfrm flipH="1">
                <a:off x="3594588" y="4864098"/>
                <a:ext cx="312058" cy="203200"/>
              </a:xfrm>
              <a:prstGeom prst="rect">
                <a:avLst/>
              </a:prstGeom>
              <a:solidFill>
                <a:srgbClr val="FFFF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F78850-5569-E6F8-5924-57D70BFB448E}"/>
                </a:ext>
              </a:extLst>
            </p:cNvPr>
            <p:cNvSpPr/>
            <p:nvPr/>
          </p:nvSpPr>
          <p:spPr>
            <a:xfrm flipH="1">
              <a:off x="4742543" y="2840024"/>
              <a:ext cx="312058" cy="2032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88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F55E3-E670-6739-AEBF-D0FC52BA8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A5328A-71E9-99DB-8DFE-0110E45E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7F16B6-4426-417B-FE03-3E51A48433B7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E0FBA-64FA-265D-9FBC-7BA38B8F7DDD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Digital file metadata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0C767A-722C-B848-9940-8E1E6CE52B53}"/>
              </a:ext>
            </a:extLst>
          </p:cNvPr>
          <p:cNvSpPr/>
          <p:nvPr/>
        </p:nvSpPr>
        <p:spPr>
          <a:xfrm>
            <a:off x="367862" y="842194"/>
            <a:ext cx="11456276" cy="1688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해당하는 파일에 대한 정보를 담고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ex: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생성 일시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작성자 이름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 이름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용량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메타데이터에 연결된 정보를 활용해 파일 작성자를 추적하거나 유용한 정보를 획득할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ADBD6-4937-6C34-0931-B900C754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B21434-2B8B-35E4-3467-142E4406C3DB}"/>
              </a:ext>
            </a:extLst>
          </p:cNvPr>
          <p:cNvGrpSpPr/>
          <p:nvPr/>
        </p:nvGrpSpPr>
        <p:grpSpPr>
          <a:xfrm>
            <a:off x="251367" y="2530462"/>
            <a:ext cx="11689265" cy="4191013"/>
            <a:chOff x="203199" y="2471284"/>
            <a:chExt cx="11689265" cy="41910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8092D6-B793-EBA7-1EA4-A089F854667D}"/>
                </a:ext>
              </a:extLst>
            </p:cNvPr>
            <p:cNvGrpSpPr/>
            <p:nvPr/>
          </p:nvGrpSpPr>
          <p:grpSpPr>
            <a:xfrm>
              <a:off x="203199" y="2471284"/>
              <a:ext cx="9390743" cy="2420257"/>
              <a:chOff x="798286" y="3110677"/>
              <a:chExt cx="11114465" cy="279400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06FDF20-7427-7874-C661-D5581D23BCFA}"/>
                  </a:ext>
                </a:extLst>
              </p:cNvPr>
              <p:cNvGrpSpPr/>
              <p:nvPr/>
            </p:nvGrpSpPr>
            <p:grpSpPr>
              <a:xfrm>
                <a:off x="2090370" y="3110677"/>
                <a:ext cx="8011259" cy="2794001"/>
                <a:chOff x="2328924" y="3672595"/>
                <a:chExt cx="8011259" cy="279400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55616A5-4B35-E4B9-7B3F-41447427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8924" y="3672595"/>
                  <a:ext cx="4800600" cy="2794000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3B9A657A-9F30-A1C6-E4CE-C3E9B2C0D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72796" y="3672595"/>
                  <a:ext cx="3067387" cy="2794001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5AD1CDD-4100-6D73-B645-271412D59476}"/>
                  </a:ext>
                </a:extLst>
              </p:cNvPr>
              <p:cNvCxnSpPr/>
              <p:nvPr/>
            </p:nvCxnSpPr>
            <p:spPr>
              <a:xfrm>
                <a:off x="2329695" y="4350451"/>
                <a:ext cx="61523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DFEE0ED-B814-23B6-E44B-D9972583666E}"/>
                  </a:ext>
                </a:extLst>
              </p:cNvPr>
              <p:cNvSpPr/>
              <p:nvPr/>
            </p:nvSpPr>
            <p:spPr>
              <a:xfrm>
                <a:off x="798286" y="4198112"/>
                <a:ext cx="1531409" cy="30467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윈도우 운영체제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EBEC21C-15A7-60C0-966C-0E1B2CEF4ABF}"/>
                  </a:ext>
                </a:extLst>
              </p:cNvPr>
              <p:cNvSpPr/>
              <p:nvPr/>
            </p:nvSpPr>
            <p:spPr>
              <a:xfrm>
                <a:off x="10381342" y="4822227"/>
                <a:ext cx="1531409" cy="30467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Mac</a:t>
                </a:r>
                <a:r>
                  <a:rPr kumimoji="1" lang="ko-KR" altLang="en-US" sz="12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운영체제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A9CA5BD-C7BF-C4BA-D929-D48EA91540AA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9753600" y="4974566"/>
                <a:ext cx="627742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153C3F-9407-469E-64F1-60699909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2264" y="4509647"/>
              <a:ext cx="2870200" cy="215265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18CDF3-F798-6E0A-DEC6-614BD9AE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377" r="41473" b="3518"/>
            <a:stretch/>
          </p:blipFill>
          <p:spPr>
            <a:xfrm>
              <a:off x="8262775" y="4538595"/>
              <a:ext cx="1844311" cy="209475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531C6B-28C3-B618-5ADA-B0791643E5D6}"/>
              </a:ext>
            </a:extLst>
          </p:cNvPr>
          <p:cNvSpPr/>
          <p:nvPr/>
        </p:nvSpPr>
        <p:spPr>
          <a:xfrm>
            <a:off x="8355461" y="4876800"/>
            <a:ext cx="1688425" cy="391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907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78F0D-55C7-FD72-E3EF-68FB9F06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581B6-7CDD-26EF-E5A2-CD4A6D4D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804168A-2842-C3C9-F765-14E063DA6C27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8AD21-F937-1475-1EA9-ABDD2821C70D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Digital file metadata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921C4-3C8F-AFFC-76DD-65E12EF4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BF78CB-1136-BB45-BDB0-DBB32C0673CB}"/>
              </a:ext>
            </a:extLst>
          </p:cNvPr>
          <p:cNvGrpSpPr/>
          <p:nvPr/>
        </p:nvGrpSpPr>
        <p:grpSpPr>
          <a:xfrm>
            <a:off x="2178363" y="1670685"/>
            <a:ext cx="7835274" cy="3540497"/>
            <a:chOff x="2178363" y="1451428"/>
            <a:chExt cx="7835274" cy="35404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DDD053-AE9C-B260-30F2-5B3E0836BF57}"/>
                </a:ext>
              </a:extLst>
            </p:cNvPr>
            <p:cNvSpPr txBox="1"/>
            <p:nvPr/>
          </p:nvSpPr>
          <p:spPr>
            <a:xfrm>
              <a:off x="2178363" y="2345047"/>
              <a:ext cx="7835274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ExifTool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by Phil Harvey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3"/>
                </a:rPr>
                <a:t>www.sno.phy.queensu.ca/~phil/exiftool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Exif Pilot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4"/>
                </a:rPr>
                <a:t>www.colorpilot.com/exif.html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</a:t>
              </a:r>
              <a:endPara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GIMP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5"/>
                </a:rPr>
                <a:t>www.gimp.org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Pdf Metadata Editor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6"/>
                </a:rPr>
                <a:t>http://broken-by.me/pdf-metadataeditor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</a:t>
              </a:r>
              <a:endPara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Mp3tag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7"/>
                </a:rPr>
                <a:t>www.mp3tag.de/en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XnView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8"/>
                </a:rPr>
                <a:t>www.xnview.com/en/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MediaInfo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( 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  <a:hlinkClick r:id="rId9"/>
                </a:rPr>
                <a:t>https://mediaarea.net/en/MediaInfo</a:t>
              </a:r>
              <a:r>
                <a:rPr lang="en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)</a:t>
              </a: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13D513F-FF18-EE1D-EE52-16D0F7543927}"/>
                </a:ext>
              </a:extLst>
            </p:cNvPr>
            <p:cNvSpPr/>
            <p:nvPr/>
          </p:nvSpPr>
          <p:spPr>
            <a:xfrm>
              <a:off x="2478314" y="1451428"/>
              <a:ext cx="7235371" cy="6313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rgbClr val="00206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디지털 파일의 메타데이터를 확인하고 편집할 수 있는 무료 도구들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8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E89D-1C4D-3346-2B81-503DB3B6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6EA4A0-2D6E-DEDA-982F-9696B138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ACCC1E-1D96-F8CC-38D5-412724E2AB5D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5D996-6D70-914C-7283-B6B3B8859A80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Timestamps decoder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CE975D-8793-82FB-A52D-A87703AD3F2F}"/>
              </a:ext>
            </a:extLst>
          </p:cNvPr>
          <p:cNvSpPr/>
          <p:nvPr/>
        </p:nvSpPr>
        <p:spPr>
          <a:xfrm>
            <a:off x="367862" y="842195"/>
            <a:ext cx="11456276" cy="178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‘타임스탬프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’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파일과 관련된 날짜 및 시간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정보를 말함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마지막으로 액세스한 날짜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시간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마지막으로 업데이트된 날짜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생성된 날짜 등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Microsoft Office 2010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부터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2016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까지는 그림과 같이 타임스탬프를 포함한 메타데이터를 확인할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30367-73B7-FA00-5314-81414829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639FC-E884-AE1A-F526-55F7B583F48F}"/>
              </a:ext>
            </a:extLst>
          </p:cNvPr>
          <p:cNvGrpSpPr/>
          <p:nvPr/>
        </p:nvGrpSpPr>
        <p:grpSpPr>
          <a:xfrm>
            <a:off x="3076574" y="2897868"/>
            <a:ext cx="6038851" cy="3187700"/>
            <a:chOff x="4578349" y="3429000"/>
            <a:chExt cx="6038851" cy="3187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D0BE27-B0FB-34BC-7146-85D272C7F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349" y="3429000"/>
              <a:ext cx="3035300" cy="31877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62C2B3-9404-9F22-AEC6-884FBE68919A}"/>
                </a:ext>
              </a:extLst>
            </p:cNvPr>
            <p:cNvSpPr/>
            <p:nvPr/>
          </p:nvSpPr>
          <p:spPr>
            <a:xfrm>
              <a:off x="5236028" y="4020457"/>
              <a:ext cx="1719943" cy="5950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919EF81-1500-930A-E8D2-62201FA8479D}"/>
                </a:ext>
              </a:extLst>
            </p:cNvPr>
            <p:cNvCxnSpPr/>
            <p:nvPr/>
          </p:nvCxnSpPr>
          <p:spPr>
            <a:xfrm>
              <a:off x="6955971" y="4308339"/>
              <a:ext cx="51981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D76540-4402-8DFC-D4A6-2BCE348B842B}"/>
                </a:ext>
              </a:extLst>
            </p:cNvPr>
            <p:cNvSpPr/>
            <p:nvPr/>
          </p:nvSpPr>
          <p:spPr>
            <a:xfrm>
              <a:off x="7475789" y="4020465"/>
              <a:ext cx="3141411" cy="59507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때로는 특정 형식으로 </a:t>
              </a:r>
              <a:r>
                <a:rPr kumimoji="1" lang="ko-KR" altLang="en-US" sz="12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인코딩되어</a:t>
              </a:r>
              <a:r>
                <a:rPr kumimoji="1" lang="ko-KR" altLang="en-US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있음</a:t>
              </a:r>
              <a:endParaRPr kumimoji="1" lang="en-US" altLang="ko-KR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/>
              <a:r>
                <a:rPr kumimoji="1" lang="en-US" altLang="ko-KR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(ex: Binary</a:t>
              </a:r>
              <a:r>
                <a:rPr kumimoji="1" lang="ko-KR" altLang="en-US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형태로 기록된 날짜를 </a:t>
              </a:r>
              <a:r>
                <a:rPr kumimoji="1" lang="en-US" altLang="ko-KR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ASCII </a:t>
              </a:r>
              <a:r>
                <a:rPr kumimoji="1" lang="ko-KR" altLang="en-US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형태로 변환하는 과정을 거쳐야 함</a:t>
              </a:r>
              <a:r>
                <a:rPr kumimoji="1" lang="en-US" altLang="ko-KR" sz="12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)</a:t>
              </a:r>
              <a:endParaRPr kumimoji="1" lang="ko-KR" altLang="en-US" sz="12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48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5B23-12AC-EE3E-6592-F1471272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37736C-A8C6-CFC2-DAF4-D8F9728F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914ADF-C71C-5C28-2891-06762592099E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66370-D15C-92C9-DAA1-27D4DB67FC6D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Hash analysis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334F85-7BF4-AE77-898E-6828AE0A599A}"/>
              </a:ext>
            </a:extLst>
          </p:cNvPr>
          <p:cNvSpPr/>
          <p:nvPr/>
        </p:nvSpPr>
        <p:spPr>
          <a:xfrm>
            <a:off x="367862" y="842195"/>
            <a:ext cx="11456276" cy="20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조사 과정에서 확보한 모든 디지털 증거의 해시 값을 계산하여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데이터가 변조되지 않았음을 입증해야 함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지문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digital fingerprinting)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이라고도 불림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조사 시 최초 한 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분석에 앞서 확보한 포렌식 이미지를 식별하고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동일한 복제본을 만들기 위해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조사 종료 후 한 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및 포렌식 처리의 무결성을 확인하기 위해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총 두 번 진행됨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D42B7-3D88-54E4-CC53-56EEEAB6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69D551-8746-88B2-53BC-78D05C30844F}"/>
              </a:ext>
            </a:extLst>
          </p:cNvPr>
          <p:cNvGrpSpPr/>
          <p:nvPr/>
        </p:nvGrpSpPr>
        <p:grpSpPr>
          <a:xfrm>
            <a:off x="367862" y="3161479"/>
            <a:ext cx="11432719" cy="2983735"/>
            <a:chOff x="367862" y="3511479"/>
            <a:chExt cx="11432719" cy="29837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9570F9-1BCC-F319-693D-FC6FB4BF7F34}"/>
                </a:ext>
              </a:extLst>
            </p:cNvPr>
            <p:cNvGrpSpPr/>
            <p:nvPr/>
          </p:nvGrpSpPr>
          <p:grpSpPr>
            <a:xfrm>
              <a:off x="367862" y="3511479"/>
              <a:ext cx="11128827" cy="2983735"/>
              <a:chOff x="367862" y="3429000"/>
              <a:chExt cx="11128827" cy="298373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67D45A6-F0E7-B26C-8CD1-29BE8075FCD9}"/>
                  </a:ext>
                </a:extLst>
              </p:cNvPr>
              <p:cNvGrpSpPr/>
              <p:nvPr/>
            </p:nvGrpSpPr>
            <p:grpSpPr>
              <a:xfrm>
                <a:off x="367862" y="4176102"/>
                <a:ext cx="6667499" cy="1489529"/>
                <a:chOff x="2762250" y="3650343"/>
                <a:chExt cx="6667499" cy="1489529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B0BE6AE-C7CF-D648-D2A9-2F88D86A4B20}"/>
                    </a:ext>
                  </a:extLst>
                </p:cNvPr>
                <p:cNvGrpSpPr/>
                <p:nvPr/>
              </p:nvGrpSpPr>
              <p:grpSpPr>
                <a:xfrm>
                  <a:off x="2762250" y="3650343"/>
                  <a:ext cx="6667499" cy="1489529"/>
                  <a:chOff x="3581401" y="5053012"/>
                  <a:chExt cx="6667499" cy="1489529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2DB73455-57FA-B49E-ABB9-60FFAB83EB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81401" y="5053012"/>
                    <a:ext cx="3289300" cy="1485900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3E68808F-B5CD-2874-0BF6-0558B8E57E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2300" y="5056641"/>
                    <a:ext cx="3276600" cy="1485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모서리가 둥근 직사각형 11">
                  <a:extLst>
                    <a:ext uri="{FF2B5EF4-FFF2-40B4-BE49-F238E27FC236}">
                      <a16:creationId xmlns:a16="http://schemas.microsoft.com/office/drawing/2014/main" id="{00DD4C96-8BD6-467A-BA20-586A35CED1FF}"/>
                    </a:ext>
                  </a:extLst>
                </p:cNvPr>
                <p:cNvSpPr/>
                <p:nvPr/>
              </p:nvSpPr>
              <p:spPr>
                <a:xfrm>
                  <a:off x="3412671" y="3966977"/>
                  <a:ext cx="5366657" cy="58320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rgbClr val="00206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Wingdings" pitchFamily="2" charset="2"/>
                    <a:buChar char="§"/>
                  </a:pPr>
                  <a:r>
                    <a:rPr kumimoji="1" lang="ko-KR" altLang="en-US" sz="1200" dirty="0" err="1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해싱은</a:t>
                  </a:r>
                  <a:r>
                    <a:rPr kumimoji="1" lang="ko-KR" altLang="en-US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 디지털 파일</a:t>
                  </a:r>
                  <a:r>
                    <a:rPr kumimoji="1" lang="en-US" altLang="ko-KR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(</a:t>
                  </a:r>
                  <a:r>
                    <a:rPr kumimoji="1" lang="ko-KR" altLang="en-US" sz="1200" dirty="0" err="1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입력값</a:t>
                  </a:r>
                  <a:r>
                    <a:rPr kumimoji="1" lang="en-US" altLang="ko-KR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)</a:t>
                  </a:r>
                  <a:r>
                    <a:rPr kumimoji="1" lang="ko-KR" altLang="en-US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을 고정된 문자열 값</a:t>
                  </a:r>
                  <a:r>
                    <a:rPr kumimoji="1" lang="en-US" altLang="ko-KR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(</a:t>
                  </a:r>
                  <a:r>
                    <a:rPr kumimoji="1" lang="ko-KR" altLang="en-US" sz="1200" dirty="0" err="1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출력값</a:t>
                  </a:r>
                  <a:r>
                    <a:rPr kumimoji="1" lang="en-US" altLang="ko-KR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)</a:t>
                  </a:r>
                  <a:r>
                    <a:rPr kumimoji="1" lang="ko-KR" altLang="en-US" sz="1200" dirty="0" err="1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으로</a:t>
                  </a:r>
                  <a:r>
                    <a:rPr kumimoji="1" lang="ko-KR" altLang="en-US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 변환하는 과정</a:t>
                  </a:r>
                  <a:endParaRPr kumimoji="1" lang="en-US" altLang="ko-KR" sz="1200" dirty="0">
                    <a:solidFill>
                      <a:srgbClr val="00206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  <a:p>
                  <a:pPr marL="171450" indent="-171450">
                    <a:buFont typeface="Wingdings" pitchFamily="2" charset="2"/>
                    <a:buChar char="§"/>
                  </a:pPr>
                  <a:r>
                    <a:rPr kumimoji="1" lang="ko-KR" altLang="en-US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해시 값은 </a:t>
                  </a:r>
                  <a:r>
                    <a:rPr kumimoji="1" lang="ko-KR" altLang="en-US" sz="1200" dirty="0">
                      <a:solidFill>
                        <a:srgbClr val="C0000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고유</a:t>
                  </a:r>
                  <a:r>
                    <a:rPr kumimoji="1" lang="ko-KR" altLang="en-US" sz="1200" dirty="0">
                      <a:solidFill>
                        <a:srgbClr val="00206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하며 다른 파일이나 데이터로는 동일한 값을 만들 수 없음</a:t>
                  </a:r>
                  <a:endParaRPr kumimoji="1" lang="en-US" altLang="ko-KR" sz="1200" dirty="0">
                    <a:solidFill>
                      <a:srgbClr val="00206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605060-E04F-F021-FB6A-8866F3E56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6960" y="3429000"/>
                <a:ext cx="4359729" cy="2983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62F356D-7D25-5205-F9E8-393373C2411B}"/>
                </a:ext>
              </a:extLst>
            </p:cNvPr>
            <p:cNvSpPr/>
            <p:nvPr/>
          </p:nvSpPr>
          <p:spPr>
            <a:xfrm>
              <a:off x="6833066" y="5994739"/>
              <a:ext cx="4967515" cy="4028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kumimoji="1" lang="ko-KR" altLang="en-US" sz="1200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파일명과는 관계 없이</a:t>
              </a:r>
              <a:r>
                <a:rPr kumimoji="1" lang="en-US" altLang="ko-KR" sz="1200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 </a:t>
              </a:r>
              <a:r>
                <a:rPr kumimoji="1" lang="ko-KR" altLang="en-US" sz="1200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동일한 데이터 파일은 동일한 해시 값을 가짐</a:t>
              </a:r>
              <a:endPara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04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CBB9-8E64-B93C-CF73-F0A1A441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DBBAA0-0529-7114-449E-570A02CA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B6B4F6-64B9-1636-D367-B5819523AB33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13A3-1018-5B1C-C52F-4EA630BD7BB1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Calculate file hash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2FAAD6-1EB3-C4D8-DB20-962EA82BB22E}"/>
              </a:ext>
            </a:extLst>
          </p:cNvPr>
          <p:cNvSpPr/>
          <p:nvPr/>
        </p:nvSpPr>
        <p:spPr>
          <a:xfrm>
            <a:off x="367862" y="842195"/>
            <a:ext cx="11456276" cy="286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디지털 포렌식 도구에는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해싱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기능이 포함되어 있으나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운영체제의 기본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해싱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도구나 외부 도구를 사용할 수도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외부 도구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Febooti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Hash and CRC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3"/>
              </a:rPr>
              <a:t>www.febooti.com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HashMyFile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4"/>
              </a:rPr>
              <a:t>http://www.nirsoft.net/utils/hashmyfiles.html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기본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해싱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 사용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certutil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</a:t>
            </a:r>
            <a:r>
              <a:rPr kumimoji="1" lang="en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hashfile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"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파일명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" "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해시알고리즘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F5256-7095-BA0A-4C20-0BE3FECF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A47A57-0661-C69E-925F-6D763B9FC0B4}"/>
              </a:ext>
            </a:extLst>
          </p:cNvPr>
          <p:cNvGrpSpPr/>
          <p:nvPr/>
        </p:nvGrpSpPr>
        <p:grpSpPr>
          <a:xfrm>
            <a:off x="2451100" y="3813262"/>
            <a:ext cx="7289800" cy="2260600"/>
            <a:chOff x="2451100" y="3755205"/>
            <a:chExt cx="7289800" cy="22606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0B36DFF-407D-713C-7DFD-A599BBD7C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100" y="3755205"/>
              <a:ext cx="7289800" cy="226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110A9A-72B6-DFFD-FAFE-9E8CB1B3DA8A}"/>
                </a:ext>
              </a:extLst>
            </p:cNvPr>
            <p:cNvSpPr/>
            <p:nvPr/>
          </p:nvSpPr>
          <p:spPr>
            <a:xfrm>
              <a:off x="6284685" y="5123543"/>
              <a:ext cx="1872344" cy="2177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304832-5D88-2F9D-A108-9F4D485E4190}"/>
                </a:ext>
              </a:extLst>
            </p:cNvPr>
            <p:cNvSpPr/>
            <p:nvPr/>
          </p:nvSpPr>
          <p:spPr>
            <a:xfrm>
              <a:off x="8215085" y="5123543"/>
              <a:ext cx="660401" cy="21771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5CB5AD-4495-5F8A-DC83-D9DE1E3236E4}"/>
                </a:ext>
              </a:extLst>
            </p:cNvPr>
            <p:cNvSpPr/>
            <p:nvPr/>
          </p:nvSpPr>
          <p:spPr>
            <a:xfrm>
              <a:off x="8919029" y="5123543"/>
              <a:ext cx="660401" cy="21771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12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24688-8E24-7427-F8CE-D9477BDD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24161B-FBAE-ACAD-C6C4-FA015BD0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117A92-3634-ACE2-5155-6EB73E9B26B1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6D9D-D0EE-579A-DEF9-A7DA0A7898EA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System memory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02CB78-BC32-D7E8-73B3-D9BF5F2ADA4C}"/>
              </a:ext>
            </a:extLst>
          </p:cNvPr>
          <p:cNvSpPr/>
          <p:nvPr/>
        </p:nvSpPr>
        <p:spPr>
          <a:xfrm>
            <a:off x="367862" y="812800"/>
            <a:ext cx="11456276" cy="1436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메모리는 컴퓨터에서 즉시 사용하거나 나중에 사용할 </a:t>
            </a:r>
            <a:r>
              <a:rPr kumimoji="1" lang="ko-KR" altLang="en-US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저장하는 물리적 구성 요소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의미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저장된 정보를 얼마나 오래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유지하느냐에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따라 크게 두 가지 유형으로 구분할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AB320-847F-C376-A826-C619759A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5BDBD18-287A-3C32-F885-BD6ECC47948D}"/>
              </a:ext>
            </a:extLst>
          </p:cNvPr>
          <p:cNvSpPr/>
          <p:nvPr/>
        </p:nvSpPr>
        <p:spPr>
          <a:xfrm>
            <a:off x="775234" y="2536997"/>
            <a:ext cx="10641532" cy="3218481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휘발성 메모리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Volatile memory)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일정 기간 동안만 저장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유지하기 위한 전력이 필요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전원이 꺼지면 데이터를 잃게 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RAM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비휘발성 메모리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Non-volatile memory)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전원이 꺼져 있어도 오랫동안 데이터를 보관할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장기 저장 목적으로 사용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 하드 드라이브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플래시 메모리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ROM(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읽기 전용 메모리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2433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4ABB6-1443-6D15-17D9-91787FAA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54E3F1-AE92-9AD7-A0BD-6F07668E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ED6FF8-F801-4964-6788-C9BD255B8E8F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E3464-7844-7300-83D1-06808B7745FB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Types of computer memory storage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08472-25CC-89BB-BA7A-F9C034B6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CDD89C5-9682-B958-652F-DB29E9365E94}"/>
              </a:ext>
            </a:extLst>
          </p:cNvPr>
          <p:cNvGrpSpPr/>
          <p:nvPr/>
        </p:nvGrpSpPr>
        <p:grpSpPr>
          <a:xfrm>
            <a:off x="1248229" y="1066800"/>
            <a:ext cx="9639299" cy="4915161"/>
            <a:chOff x="1248229" y="1066800"/>
            <a:chExt cx="9639299" cy="491516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F74C6C68-247C-1F85-D764-B51030C74687}"/>
                </a:ext>
              </a:extLst>
            </p:cNvPr>
            <p:cNvSpPr/>
            <p:nvPr/>
          </p:nvSpPr>
          <p:spPr>
            <a:xfrm>
              <a:off x="4357914" y="1066800"/>
              <a:ext cx="3476171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Computer Storage Types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AC21356-4118-F1F1-43AE-844C34B71DBA}"/>
                </a:ext>
              </a:extLst>
            </p:cNvPr>
            <p:cNvSpPr/>
            <p:nvPr/>
          </p:nvSpPr>
          <p:spPr>
            <a:xfrm>
              <a:off x="1743529" y="2069748"/>
              <a:ext cx="2449286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Primary Storage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6FFA1CE8-38CC-B5E9-03AB-B86BB26EE041}"/>
                </a:ext>
              </a:extLst>
            </p:cNvPr>
            <p:cNvSpPr/>
            <p:nvPr/>
          </p:nvSpPr>
          <p:spPr>
            <a:xfrm>
              <a:off x="7999187" y="2069748"/>
              <a:ext cx="2888341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Secondary Storage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291A827-CB0A-AD14-AFED-2FF6AA7900BF}"/>
                </a:ext>
              </a:extLst>
            </p:cNvPr>
            <p:cNvSpPr/>
            <p:nvPr/>
          </p:nvSpPr>
          <p:spPr>
            <a:xfrm>
              <a:off x="1248229" y="3072696"/>
              <a:ext cx="990600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RAM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2604A3E-91F2-5006-725A-EE5184A3B884}"/>
                </a:ext>
              </a:extLst>
            </p:cNvPr>
            <p:cNvSpPr/>
            <p:nvPr/>
          </p:nvSpPr>
          <p:spPr>
            <a:xfrm>
              <a:off x="3697515" y="3072696"/>
              <a:ext cx="990600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ROM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99DF0F15-7C0C-31A9-EADE-B6AADBFB58D1}"/>
                </a:ext>
              </a:extLst>
            </p:cNvPr>
            <p:cNvSpPr/>
            <p:nvPr/>
          </p:nvSpPr>
          <p:spPr>
            <a:xfrm>
              <a:off x="2183384" y="3878690"/>
              <a:ext cx="1103085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SRAM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0D2517B-AB2E-00E3-8CEE-CE6730A64989}"/>
                </a:ext>
              </a:extLst>
            </p:cNvPr>
            <p:cNvSpPr/>
            <p:nvPr/>
          </p:nvSpPr>
          <p:spPr>
            <a:xfrm>
              <a:off x="2183384" y="4684242"/>
              <a:ext cx="1103085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DRAM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C6DC5291-85A0-434B-3083-B7A60A96E5BF}"/>
                </a:ext>
              </a:extLst>
            </p:cNvPr>
            <p:cNvSpPr/>
            <p:nvPr/>
          </p:nvSpPr>
          <p:spPr>
            <a:xfrm>
              <a:off x="4632671" y="3878690"/>
              <a:ext cx="1103085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PROM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9668AD00-4194-8481-8D9B-3C878BD0DBBA}"/>
                </a:ext>
              </a:extLst>
            </p:cNvPr>
            <p:cNvSpPr/>
            <p:nvPr/>
          </p:nvSpPr>
          <p:spPr>
            <a:xfrm>
              <a:off x="4632672" y="4684242"/>
              <a:ext cx="1248228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EPROM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0F074D7-8CCA-4D47-AFA0-FD529B5EC4A9}"/>
                </a:ext>
              </a:extLst>
            </p:cNvPr>
            <p:cNvSpPr/>
            <p:nvPr/>
          </p:nvSpPr>
          <p:spPr>
            <a:xfrm>
              <a:off x="4632671" y="5489794"/>
              <a:ext cx="1407885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EEPROM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086BCB30-8328-BD6F-47FA-37A9E5EF8BCA}"/>
                </a:ext>
              </a:extLst>
            </p:cNvPr>
            <p:cNvCxnSpPr>
              <a:stCxn id="12" idx="2"/>
              <a:endCxn id="15" idx="1"/>
            </p:cNvCxnSpPr>
            <p:nvPr/>
          </p:nvCxnSpPr>
          <p:spPr>
            <a:xfrm rot="16200000" flipH="1">
              <a:off x="1273099" y="4004790"/>
              <a:ext cx="1380714" cy="439855"/>
            </a:xfrm>
            <a:prstGeom prst="bentConnector2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DE533E08-F580-B271-3CD9-B913E74857D0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1743528" y="4109522"/>
              <a:ext cx="439856" cy="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6145FCB5-ECC7-9B7A-2FB3-51337C2BF40E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rot="16200000" flipH="1">
              <a:off x="3319610" y="4407566"/>
              <a:ext cx="2186266" cy="439856"/>
            </a:xfrm>
            <a:prstGeom prst="bentConnector2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909E3A54-9B80-4CFC-45D3-6C7D408E1CC7}"/>
                </a:ext>
              </a:extLst>
            </p:cNvPr>
            <p:cNvCxnSpPr/>
            <p:nvPr/>
          </p:nvCxnSpPr>
          <p:spPr>
            <a:xfrm>
              <a:off x="4192815" y="4109522"/>
              <a:ext cx="439856" cy="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DB28981F-2055-3586-B8E2-D17329DC9FA9}"/>
                </a:ext>
              </a:extLst>
            </p:cNvPr>
            <p:cNvCxnSpPr/>
            <p:nvPr/>
          </p:nvCxnSpPr>
          <p:spPr>
            <a:xfrm>
              <a:off x="4192815" y="4915074"/>
              <a:ext cx="439856" cy="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43FE4B29-4740-B3B8-0D1A-1FA3C5442BED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238829" y="3303529"/>
              <a:ext cx="1458686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26F3EFEA-C327-A570-0AF6-41E1F4EDB698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2968172" y="2531413"/>
              <a:ext cx="0" cy="77211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A1D44A73-ED51-C749-7DE3-0FDC7348DF31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4192815" y="2300581"/>
              <a:ext cx="3806372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CAAE9F69-BC12-2261-1B3F-7387E44B29C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6095999" y="1528465"/>
              <a:ext cx="1" cy="77211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5756D0CD-1FF6-49E2-BDEF-E9E2892E6C1F}"/>
                </a:ext>
              </a:extLst>
            </p:cNvPr>
            <p:cNvSpPr/>
            <p:nvPr/>
          </p:nvSpPr>
          <p:spPr>
            <a:xfrm>
              <a:off x="9401628" y="3073138"/>
              <a:ext cx="1485900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Hard Disk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FED8B430-98D1-1E05-9F11-82F926CA3863}"/>
                </a:ext>
              </a:extLst>
            </p:cNvPr>
            <p:cNvSpPr/>
            <p:nvPr/>
          </p:nvSpPr>
          <p:spPr>
            <a:xfrm>
              <a:off x="9401629" y="3878690"/>
              <a:ext cx="772032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SSD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B0B0EFD-7A75-88D2-1404-7CF9735AE1A5}"/>
                </a:ext>
              </a:extLst>
            </p:cNvPr>
            <p:cNvSpPr/>
            <p:nvPr/>
          </p:nvSpPr>
          <p:spPr>
            <a:xfrm>
              <a:off x="9401628" y="4684242"/>
              <a:ext cx="925713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Fash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9ECDAB47-1D10-D1F2-01D6-889571F29620}"/>
                </a:ext>
              </a:extLst>
            </p:cNvPr>
            <p:cNvSpPr/>
            <p:nvPr/>
          </p:nvSpPr>
          <p:spPr>
            <a:xfrm>
              <a:off x="9401628" y="5520296"/>
              <a:ext cx="1407885" cy="4616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CD/DVD</a:t>
              </a:r>
              <a:endPara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F0EB473D-D0A4-8907-3D1A-6076B2955CA2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7340226" y="3689727"/>
              <a:ext cx="3219716" cy="903087"/>
            </a:xfrm>
            <a:prstGeom prst="bentConnector2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172D0C28-25C1-F257-8B3F-7AB77902C232}"/>
                </a:ext>
              </a:extLst>
            </p:cNvPr>
            <p:cNvCxnSpPr>
              <a:stCxn id="48" idx="1"/>
            </p:cNvCxnSpPr>
            <p:nvPr/>
          </p:nvCxnSpPr>
          <p:spPr>
            <a:xfrm flipH="1" flipV="1">
              <a:off x="8498540" y="3303528"/>
              <a:ext cx="903088" cy="44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FF62649D-7CDA-9A28-B57F-CE99C37199FA}"/>
                </a:ext>
              </a:extLst>
            </p:cNvPr>
            <p:cNvCxnSpPr/>
            <p:nvPr/>
          </p:nvCxnSpPr>
          <p:spPr>
            <a:xfrm flipH="1" flipV="1">
              <a:off x="8486852" y="4109079"/>
              <a:ext cx="903088" cy="44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0C7427A2-CE6E-E406-CC5B-08F88BD1F708}"/>
                </a:ext>
              </a:extLst>
            </p:cNvPr>
            <p:cNvCxnSpPr/>
            <p:nvPr/>
          </p:nvCxnSpPr>
          <p:spPr>
            <a:xfrm flipH="1" flipV="1">
              <a:off x="8498539" y="4914630"/>
              <a:ext cx="903088" cy="44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09909FF8-A35B-797E-0F7A-3D2DA11A753D}"/>
              </a:ext>
            </a:extLst>
          </p:cNvPr>
          <p:cNvSpPr/>
          <p:nvPr/>
        </p:nvSpPr>
        <p:spPr>
          <a:xfrm>
            <a:off x="227080" y="899500"/>
            <a:ext cx="3912607" cy="9316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스토리지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나 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‘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시스템 스토리지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’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라고도 불림</a:t>
            </a:r>
            <a:endParaRPr kumimoji="1" lang="en-US" altLang="ko-KR" sz="12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보조 저장 장치보다 저장 용량은 작지만 읽기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쓰기 속도가 더 빠르고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가격 또한 더 비쌈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E856E5E-62F0-1B4C-17DF-E4DEDC5DB5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98483" y="2300581"/>
            <a:ext cx="74504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B181D34A-72D2-1EF1-3C8B-0A6BDAA84C89}"/>
              </a:ext>
            </a:extLst>
          </p:cNvPr>
          <p:cNvCxnSpPr/>
          <p:nvPr/>
        </p:nvCxnSpPr>
        <p:spPr>
          <a:xfrm>
            <a:off x="1005257" y="1831124"/>
            <a:ext cx="0" cy="4694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7370109-6A94-0C8C-E301-E22A7BC35291}"/>
              </a:ext>
            </a:extLst>
          </p:cNvPr>
          <p:cNvSpPr/>
          <p:nvPr/>
        </p:nvSpPr>
        <p:spPr>
          <a:xfrm>
            <a:off x="8052313" y="899500"/>
            <a:ext cx="3912607" cy="9316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‘외부 </a:t>
            </a:r>
            <a:r>
              <a:rPr kumimoji="1" lang="ko-KR" altLang="en-US" sz="12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메모리’나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‘보조 </a:t>
            </a:r>
            <a:r>
              <a:rPr kumimoji="1" lang="ko-KR" altLang="en-US" sz="12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메모리’라고도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불림</a:t>
            </a:r>
            <a:endParaRPr kumimoji="1" lang="en-US" altLang="ko-KR" sz="12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전원의 유무와 관계 없이 데이터 보관 가능</a:t>
            </a:r>
            <a:endParaRPr kumimoji="1" lang="en-US" altLang="ko-KR" sz="12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속도는 느리지만</a:t>
            </a:r>
            <a:r>
              <a:rPr kumimoji="1" lang="en-US" altLang="ko-KR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용량 대비 가격은 저렴한 편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3B29BCF6-BFAF-3833-5417-04673DEE6475}"/>
              </a:ext>
            </a:extLst>
          </p:cNvPr>
          <p:cNvCxnSpPr/>
          <p:nvPr/>
        </p:nvCxnSpPr>
        <p:spPr>
          <a:xfrm>
            <a:off x="11499278" y="1832158"/>
            <a:ext cx="0" cy="4694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326469-4CCF-5159-7809-E5155F416869}"/>
              </a:ext>
            </a:extLst>
          </p:cNvPr>
          <p:cNvCxnSpPr>
            <a:endCxn id="11" idx="3"/>
          </p:cNvCxnSpPr>
          <p:nvPr/>
        </p:nvCxnSpPr>
        <p:spPr>
          <a:xfrm flipH="1">
            <a:off x="10887528" y="2300580"/>
            <a:ext cx="619842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11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6D70-4DE5-A847-C5D9-7EEB4579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53018D-134A-6CAB-E8A0-7A111208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E34A90-5DDC-85E7-8A89-76DC95589F5B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D2548-3192-6AA6-F4C7-DD5CE63CB78C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Primary Storage - RAM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C9C960-6EF8-6428-44A1-13AD28EE4E46}"/>
              </a:ext>
            </a:extLst>
          </p:cNvPr>
          <p:cNvSpPr/>
          <p:nvPr/>
        </p:nvSpPr>
        <p:spPr>
          <a:xfrm>
            <a:off x="367862" y="671640"/>
            <a:ext cx="11456276" cy="179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RAM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Random Access Memory)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컴퓨터가 데이터를 임시로 저장하고 빠르게 접근하기 위해 사용하는 기억장치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다양한 정보가 저장되므로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관점에서 중요한 장치임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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실행 가능한 애플리케이션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네트워크 세션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웹 브라우저 기록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인스턴트 메신저 대화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사진</a:t>
            </a:r>
            <a:r>
              <a:rPr kumimoji="1" lang="en-US" altLang="ko-KR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i="1" dirty="0" err="1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복호화된</a:t>
            </a:r>
            <a:r>
              <a:rPr kumimoji="1" lang="ko-KR" altLang="en-US" sz="1600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파일 등이 포함</a:t>
            </a:r>
            <a:endParaRPr kumimoji="1" lang="en-US" altLang="ko-KR" sz="1600" i="1" dirty="0">
              <a:solidFill>
                <a:srgbClr val="C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72C1F-B106-C66B-A275-9E01C748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9F43AF-FA9F-1C4D-ACC6-540A2E92C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940078"/>
              </p:ext>
            </p:extLst>
          </p:nvPr>
        </p:nvGraphicFramePr>
        <p:xfrm>
          <a:off x="2680633" y="4082803"/>
          <a:ext cx="6830733" cy="246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01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4114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SRAM (Static RAM)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DRAM (Dynamic RAM)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구조적 특징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플립플롭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(flip-flop)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커패시터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(capacitor)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속도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빠르다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비교적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느리다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용량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적다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많다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비싸다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비교적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싸다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492505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0BF24FB-B746-91C4-2526-0F453B3CB87B}"/>
              </a:ext>
            </a:extLst>
          </p:cNvPr>
          <p:cNvSpPr/>
          <p:nvPr/>
        </p:nvSpPr>
        <p:spPr>
          <a:xfrm>
            <a:off x="264339" y="2468072"/>
            <a:ext cx="6216450" cy="1653417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플립플롭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flip-flop)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내부가 논리 회로이므로 충전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방전 대기 시간이 없음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기억된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내용을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읽어도 지워지지 않음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비파괴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읽기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리프레시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refresh)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필요 없어서 안정적이나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회로가 복잡하여 대규모로 만들면 비용이 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비싸짐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비트를 저장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기억하기 위해 여러 개의 트랜지스터 필요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CPU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캐시나 레지스터처럼 적은 용량이지만 아주 빠른 속도가 필요한 곳에 주로 사용됨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B1C9023-D616-CD06-9D1D-41879E147589}"/>
              </a:ext>
            </a:extLst>
          </p:cNvPr>
          <p:cNvSpPr/>
          <p:nvPr/>
        </p:nvSpPr>
        <p:spPr>
          <a:xfrm>
            <a:off x="6650210" y="2468072"/>
            <a:ext cx="5277450" cy="1653417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커패시터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capacitor)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축전기에 전하를 저장하여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저렴하게 대용량 메모리를 구성할 수 있음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비트를 저장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기억하기 위해 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개의 트랜지스터와 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개의 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커패시터만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있으면 됨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충전 및 방전 시간이 있고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주기적인 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리프레시가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필요함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읽을 때 내용이 소모되거나 영향을 줄 수 있음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주기억장치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메모리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처럼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큰 용량이 필요한 곳에 주로 사용함</a:t>
            </a:r>
          </a:p>
        </p:txBody>
      </p:sp>
    </p:spTree>
    <p:extLst>
      <p:ext uri="{BB962C8B-B14F-4D97-AF65-F5344CB8AC3E}">
        <p14:creationId xmlns:p14="http://schemas.microsoft.com/office/powerpoint/2010/main" val="212738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86E4-91F1-48C0-F75F-10D21A4F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354AE2-B906-CF70-F608-20270698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277B19-E99C-CD81-6209-685F2F5FD3FE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62070-DDE7-B922-E20D-4A77F76BABBE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Primary Storage - ROM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A3D09C-25AE-D968-3116-5BD2EE870ACB}"/>
              </a:ext>
            </a:extLst>
          </p:cNvPr>
          <p:cNvSpPr/>
          <p:nvPr/>
        </p:nvSpPr>
        <p:spPr>
          <a:xfrm>
            <a:off x="367862" y="842195"/>
            <a:ext cx="11456276" cy="1553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ROM 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Read Only Memory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읽기 작업에만 사용되는 메모리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쓰기 작업은 지원하지 않음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전원이 꺼져도 저장된 정보를 계속 보존하는 비휘발성 메모리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53590-20ED-F09D-5234-B8CFFD91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7EF9FB-D696-88D6-9BD1-DCD508DCE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94212"/>
              </p:ext>
            </p:extLst>
          </p:nvPr>
        </p:nvGraphicFramePr>
        <p:xfrm>
          <a:off x="172631" y="2597549"/>
          <a:ext cx="11846738" cy="328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223">
                  <a:extLst>
                    <a:ext uri="{9D8B030D-6E8A-4147-A177-3AD203B41FA5}">
                      <a16:colId xmlns:a16="http://schemas.microsoft.com/office/drawing/2014/main" val="2726696722"/>
                    </a:ext>
                  </a:extLst>
                </a:gridCol>
                <a:gridCol w="3241505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3241505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3241505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3804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PROM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EPROM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EEPROM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380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Full Name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Programmable Read-Only Memory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Erasable &amp; PROM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Electrically Erasable &amp; </a:t>
                      </a: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PROM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99648"/>
                  </a:ext>
                </a:extLst>
              </a:tr>
              <a:tr h="84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사용자가 한 번만 기록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수정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할 수 있는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ROM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지울 수 있고 다시 사용할 수 있는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프로그래밍 가능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ROM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일반 전압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전기 신호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로 여러 번 지우고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다시 프로그래밍 가능한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ROM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84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재프로그래밍 가능 횟수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C00000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불가능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가능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자외선으로 </a:t>
                      </a:r>
                      <a:r>
                        <a:rPr lang="ko-KR" altLang="en-US" sz="1100" b="0" i="0" dirty="0">
                          <a:solidFill>
                            <a:srgbClr val="C00000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전체 삭제 후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다시 기록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가능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C00000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필요한 부분만 선택적으로 삭제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기록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84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데이터를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지우는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없음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자외선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UV)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으로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전체를 지운 뒤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재프로그래밍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전기적 방식으로 필요한 부분을 선택적으로 지우고 재프로그래밍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36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C7B8-C5BC-0C97-BD76-1CC4B2D5A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795A31-53C4-63AF-0D4D-09E5EE8D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158699-0ECC-CF80-79F3-DCCCC67FD796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64963-309E-9FC6-95B4-2CE5C0FC7D26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F2093-39E4-872A-E9AC-63882FDEFB3A}"/>
              </a:ext>
            </a:extLst>
          </p:cNvPr>
          <p:cNvSpPr/>
          <p:nvPr/>
        </p:nvSpPr>
        <p:spPr>
          <a:xfrm>
            <a:off x="367859" y="655828"/>
            <a:ext cx="11456276" cy="3123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조사를 수행하기 전에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~~~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컴퓨팅의 </a:t>
            </a:r>
            <a:r>
              <a:rPr kumimoji="1" lang="ko-KR" altLang="en-US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주요 기술 개념들을 이해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하고 있어야 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컴퓨터에 </a:t>
            </a:r>
            <a:r>
              <a:rPr kumimoji="1" lang="ko-KR" altLang="en-US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정보가 어떻게 저장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되는지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파일이 어떻게 구성되는지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등을 자세히 알아야 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8CEBD-BCD4-2154-4403-515C5087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E25C1-E18C-9D7D-52A6-75A1EEBB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97" y="4476750"/>
            <a:ext cx="1955800" cy="1879600"/>
          </a:xfrm>
          <a:prstGeom prst="rect">
            <a:avLst/>
          </a:prstGeom>
        </p:spPr>
      </p:pic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FA29755A-C97C-BD1C-A744-581A7B0F5804}"/>
              </a:ext>
            </a:extLst>
          </p:cNvPr>
          <p:cNvSpPr/>
          <p:nvPr/>
        </p:nvSpPr>
        <p:spPr>
          <a:xfrm rot="16200000">
            <a:off x="5758198" y="-1818586"/>
            <a:ext cx="675601" cy="11456278"/>
          </a:xfrm>
          <a:prstGeom prst="leftBrace">
            <a:avLst>
              <a:gd name="adj1" fmla="val 8333"/>
              <a:gd name="adj2" fmla="val 49822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89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2E38-13C9-4DD7-CE75-FA6948B2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60133-E28B-7E69-0938-00E7066B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A85177-CD5E-F4B7-BC4A-1404F7C9A199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6FB0B-4C02-0C7E-DB9F-FEEB54BBD1B0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Secondary Storage - HDD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D2F90B-BCD6-B7D1-3532-F8E5DAF4B453}"/>
              </a:ext>
            </a:extLst>
          </p:cNvPr>
          <p:cNvSpPr/>
          <p:nvPr/>
        </p:nvSpPr>
        <p:spPr>
          <a:xfrm>
            <a:off x="367862" y="704629"/>
            <a:ext cx="11456276" cy="1751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Hard Disc Drive)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데이터가 영구적으로 저장되는 비휘발성 저장 장치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자기 저장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magnetic storage)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기술을 사용하여 데이터를 보관함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 내부에 장착되어 있는 형태와 외부로 분리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(ex: USB)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되어 있는 형태가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7715C-6575-970B-95AF-DBE758E8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CEFC031-58F8-0C2D-F1C1-EFF357739E47}"/>
              </a:ext>
            </a:extLst>
          </p:cNvPr>
          <p:cNvSpPr/>
          <p:nvPr/>
        </p:nvSpPr>
        <p:spPr>
          <a:xfrm>
            <a:off x="775234" y="2683515"/>
            <a:ext cx="10641532" cy="1647376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플래터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(Platter)]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알루미늄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유리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세라믹 재질의 원형 디스크로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데이터가 실제로 기록되는 곳</a:t>
            </a:r>
            <a:endParaRPr kumimoji="1" lang="en-US" altLang="ko-KR" sz="16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플래터는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여러 트랙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(track)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구성되고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트랙은 다시 섹터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(sector)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 세분화됨</a:t>
            </a:r>
            <a:endParaRPr kumimoji="1" lang="en-US" altLang="ko-KR" sz="16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보통 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500GB 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미만의 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플래터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개를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대용량 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최대 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개의 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플래터를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가지고 있음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8CA30B4-F0D4-27CD-3806-C7C69EAE1633}"/>
              </a:ext>
            </a:extLst>
          </p:cNvPr>
          <p:cNvSpPr/>
          <p:nvPr/>
        </p:nvSpPr>
        <p:spPr>
          <a:xfrm>
            <a:off x="775234" y="4628699"/>
            <a:ext cx="10641532" cy="1404366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6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파티셔닝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Partitioning)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물리적으로 하나인 디스크를 논리적으로 여러 개처럼 나누어 쓰는 기법</a:t>
            </a:r>
            <a:endParaRPr kumimoji="1" lang="en-US" altLang="ko-KR" sz="16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FAT, NTFS </a:t>
            </a:r>
            <a:r>
              <a:rPr kumimoji="1" lang="ko-KR" altLang="en-US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 다른 파일 시스템 사용 가능</a:t>
            </a:r>
            <a:r>
              <a:rPr kumimoji="1" lang="en-US" altLang="ko-KR" sz="16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kumimoji="1" lang="ko-KR" altLang="en-US" sz="16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374CD-BB73-96E1-E36C-D10B622A4904}"/>
              </a:ext>
            </a:extLst>
          </p:cNvPr>
          <p:cNvSpPr/>
          <p:nvPr/>
        </p:nvSpPr>
        <p:spPr>
          <a:xfrm>
            <a:off x="6255143" y="3568588"/>
            <a:ext cx="1270450" cy="2751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6FBFBA-07B5-BDDE-0CD2-8F99E31090F4}"/>
              </a:ext>
            </a:extLst>
          </p:cNvPr>
          <p:cNvSpPr/>
          <p:nvPr/>
        </p:nvSpPr>
        <p:spPr>
          <a:xfrm>
            <a:off x="8438645" y="2469077"/>
            <a:ext cx="2704088" cy="885072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HDD</a:t>
            </a:r>
            <a:r>
              <a:rPr kumimoji="1" lang="ko-KR" altLang="en-US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의 최소 기록 단위</a:t>
            </a:r>
            <a:endParaRPr kumimoji="1" lang="en-US" altLang="ko-KR" sz="1200" dirty="0">
              <a:solidFill>
                <a:srgbClr val="FFFFFF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2010</a:t>
            </a:r>
            <a:r>
              <a:rPr kumimoji="1" lang="ko-KR" altLang="en-US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년대를 기점으로 대용량 </a:t>
            </a:r>
            <a:r>
              <a:rPr kumimoji="1" lang="en-US" altLang="ko-KR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HDD</a:t>
            </a:r>
            <a:r>
              <a:rPr kumimoji="1" lang="ko-KR" altLang="en-US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는</a:t>
            </a:r>
            <a:endParaRPr kumimoji="1" lang="en-US" altLang="ko-KR" sz="1200" dirty="0">
              <a:solidFill>
                <a:srgbClr val="FFFFFF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섹터당 </a:t>
            </a:r>
            <a:r>
              <a:rPr kumimoji="1" lang="en-US" altLang="ko-KR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4096</a:t>
            </a:r>
            <a:r>
              <a:rPr kumimoji="1" lang="ko-KR" altLang="en-US" sz="1200" dirty="0">
                <a:solidFill>
                  <a:srgbClr val="FFFFFF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바이트를 기록함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FE5B5D-FCAE-4822-8927-B8889E6128D7}"/>
              </a:ext>
            </a:extLst>
          </p:cNvPr>
          <p:cNvCxnSpPr>
            <a:cxnSpLocks/>
          </p:cNvCxnSpPr>
          <p:nvPr/>
        </p:nvCxnSpPr>
        <p:spPr>
          <a:xfrm flipV="1">
            <a:off x="7517501" y="2977869"/>
            <a:ext cx="833480" cy="5988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2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6A8EB-7F50-B5D6-2F05-D561FF44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788378-9101-9C97-0409-3AACF5AF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D7B181A-AA6E-5F06-BCDB-9174C8F42410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83E2-65C9-F2CB-DB82-14EAFBA87974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Secondary Storage - HDD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CF9E2-036B-D47E-5C88-CAED636A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DEFD9D-5A55-FDC4-7CE7-6DBB6E294179}"/>
              </a:ext>
            </a:extLst>
          </p:cNvPr>
          <p:cNvSpPr/>
          <p:nvPr/>
        </p:nvSpPr>
        <p:spPr>
          <a:xfrm>
            <a:off x="1939602" y="724702"/>
            <a:ext cx="8312796" cy="3208027"/>
          </a:xfrm>
          <a:prstGeom prst="roundRect">
            <a:avLst>
              <a:gd name="adj" fmla="val 4093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섹터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(Sector)]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디스크가 실제로 입출력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(IO)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하는 최소 </a:t>
            </a:r>
            <a:r>
              <a:rPr kumimoji="1" lang="ko-KR" altLang="en-US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물리 단위</a:t>
            </a:r>
            <a:r>
              <a:rPr kumimoji="1" lang="en-US" altLang="ko-KR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일반적으로 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섹터 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512byte)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디스크 입출력은 항상 섹터 단위로 이뤄짐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클러스터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(Cluster)]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운영체제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(OS)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파일시스템이 디스크에 접근할 때 사용하는 최소 </a:t>
            </a:r>
            <a:r>
              <a:rPr kumimoji="1" lang="ko-KR" altLang="en-US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논리 단위</a:t>
            </a:r>
            <a:endParaRPr kumimoji="1" lang="en-US" altLang="ko-KR" sz="1200" dirty="0">
              <a:solidFill>
                <a:srgbClr val="C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파일시스템은 입출력 횟수를 줄이기 위해 여러 섹터를 묶어 클러스터로 관리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파일시스템 입출력은 항상 클러스터 단위로 이뤄짐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sz="12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슬랙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스페이스 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(Slack Space)]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저장매체의 </a:t>
            </a:r>
            <a:r>
              <a:rPr kumimoji="1" lang="ko-KR" altLang="en-US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물리적인 구조와 논리적인 구조의 차이로 발생하는 </a:t>
            </a:r>
            <a:r>
              <a:rPr kumimoji="1" lang="en-US" altLang="ko-KR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낭비</a:t>
            </a:r>
            <a:r>
              <a:rPr kumimoji="1" lang="en-US" altLang="ko-KR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kumimoji="1" lang="ko-KR" altLang="en-US" sz="1200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공간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의미함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물리적으로는 존재하지만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,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논리적으로는 사용할 수 없는 공간임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슬랙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스페이스에는 의도적으로 데이터를 숨기거나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과거에 삭제된 파일이 남아 있을 수 있음</a:t>
            </a:r>
            <a:endParaRPr kumimoji="1" lang="en-US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AE557-B14A-5422-B576-4D4074FD5CA3}"/>
              </a:ext>
            </a:extLst>
          </p:cNvPr>
          <p:cNvSpPr txBox="1"/>
          <p:nvPr/>
        </p:nvSpPr>
        <p:spPr>
          <a:xfrm>
            <a:off x="2523365" y="6262650"/>
            <a:ext cx="714526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Disk Slack Checker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도구를 사용하여 하드 디스크에 존재하는 </a:t>
            </a:r>
            <a:r>
              <a:rPr kumimoji="1" lang="ko-KR" altLang="en-US" sz="12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슬랙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스페이스의 양을 계산할 수 있음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D0B186B-02C4-5665-9F8C-0A7C342D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3" y="3997134"/>
            <a:ext cx="11531713" cy="22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5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73A3-57E4-2086-AECE-48481908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AEE067-A180-44DD-EE10-1F0DAEC4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1453F6-475E-67F4-D748-2F810493ED75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0E7C5-ED94-72F4-0593-485DF68A5FC2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Secondary Storage - SSD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2B1260-98DA-C3F7-77F5-5D61E7DDB25F}"/>
              </a:ext>
            </a:extLst>
          </p:cNvPr>
          <p:cNvSpPr/>
          <p:nvPr/>
        </p:nvSpPr>
        <p:spPr>
          <a:xfrm>
            <a:off x="367862" y="721539"/>
            <a:ext cx="11456276" cy="300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SSD(Solid State Drive)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하드 디스크 드라이브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현대적인 버전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플래터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platter)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같은 기계식 부품이 없으며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NAND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플래시 셀이나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마이크로칩을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통해 데이터를 저장함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NAND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RAM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사용되는 트랜지스터와 유사한 트랜지스터 집합으로 구성되어 있지만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지속적인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새로고침이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필요 없기 때문에 비휘발성 메모리 형태로 데이터를 보존할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비교했을 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기계식 부품이 없으므로 소비 전력이 더 적고 속도가 더 빠름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대신 더 비쌈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kumimoji="1" lang="ko-KR" altLang="en-US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62137-7D96-6510-D064-F5C5C292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917B2AC-C55D-DF45-2631-9B2EF18DF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408131"/>
              </p:ext>
            </p:extLst>
          </p:nvPr>
        </p:nvGraphicFramePr>
        <p:xfrm>
          <a:off x="1422043" y="3859989"/>
          <a:ext cx="9347913" cy="246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037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3653938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3653938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4114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HDD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SSD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저장 방식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자기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magnetic)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방식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플래터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platter)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표면에 데이터를 기록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반도체 방식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NAND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플래시 메모리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마이크로칩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로 데이터 저장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구조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기계적 부품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플래터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헤드 등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포함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→ 물리적 회전과 탐색 필요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기계적 부품 없음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→ 전자 회로만으로 작동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속도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플래터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회전과 헤드 이동이 필요하여 상대적으로 느림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기계적 움직임이 없어 빠른 읽기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·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쓰기가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가격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용량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대용량 대비 단가가 저렴함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동일 용량 기준 단가가 더 비쌈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49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72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D1A2-F81F-A0F8-2B31-DEF591BD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8EBEC9-0AE9-51DB-947A-8AC217EF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71AD03-9519-B5DE-4A4E-3D297AA68212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55ED6-67DF-3C38-E511-3208888C72E5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HPA and DCO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C750A-725C-D88F-FEB5-EA94578AC1FC}"/>
              </a:ext>
            </a:extLst>
          </p:cNvPr>
          <p:cNvSpPr/>
          <p:nvPr/>
        </p:nvSpPr>
        <p:spPr>
          <a:xfrm>
            <a:off x="367862" y="842194"/>
            <a:ext cx="11456276" cy="5202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[HPA(Host Protected Area)]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디스크 용량 일부를 의도적으로 숨기는 영역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BIOS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나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OS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인식하지 못하도록 디스크의 총 용량 정보를 조정하여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특정 구역을 사용 가능한 파티션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밖에 두는 형태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[DCO(Device Configuration Overlay)]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일부 제조사의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에서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HPA(Host Protected Area)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뒤에 위치한 추가 예약 영역으로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있는 것은 아님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HPA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DCO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같은 디스크에서 공존 가능하나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먼저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DCO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생성되어야 함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전체 디스크를 포맷해도 지워지지 않으므로 범죄자가 데이터를 은닉하기에 좋음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따라서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관점에서 숨겨진 증거가 있는지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HPA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DCO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조사해야 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8D675-CF30-E0E0-426F-2E859A5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52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3720-3B59-6396-208D-FDE5AF00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DD5A7B-D2C4-A5BE-47EA-9EAD32FA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90297E-9547-C9F5-400E-7F1188F01EFD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27640-A061-8612-F41B-F630D0F54482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Considerations for data recovery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E2D32-1864-8E4A-9306-3B98F159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3C1EAF-20D0-B9F5-053B-1E0C716F3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9016"/>
              </p:ext>
            </p:extLst>
          </p:nvPr>
        </p:nvGraphicFramePr>
        <p:xfrm>
          <a:off x="172626" y="858779"/>
          <a:ext cx="11846741" cy="4313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09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3510144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3510144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  <a:gridCol w="3510144">
                  <a:extLst>
                    <a:ext uri="{9D8B030D-6E8A-4147-A177-3AD203B41FA5}">
                      <a16:colId xmlns:a16="http://schemas.microsoft.com/office/drawing/2014/main" val="2419144219"/>
                    </a:ext>
                  </a:extLst>
                </a:gridCol>
              </a:tblGrid>
              <a:tr h="43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구분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HDD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SSD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결과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/</a:t>
                      </a:r>
                      <a:r>
                        <a:rPr lang="ko-KR" altLang="en-US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비고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96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데이터 삭제 방식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파일의 포인터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인덱스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만 삭제하므로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실제 데이터는 즉시 지워지지 않음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명령이 즉시 실행되어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삭제된 파일의 데이터 영역을 바로 빈 공간으로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HDD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는 잔존 데이터가 남아 복구 가능성이 높음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SSD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는 즉시 정리로 복구가 어렵거나 불가능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96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덮어쓰기 시점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새로운 데이터를 쓸 필요가 있을 때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이전에 남아있던 데이터를 덮어씀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이 실행됨과 동시에 할당 해제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이후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Garbage Collection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과정에서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실제 데이터 영역 정리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HDD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는 덮어쓰기 전까지 복구 가능성 높음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SSD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는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후엔 복구 난이도 급상승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96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복구 난이도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실제 물리 데이터가 남아있어 상대적으로 복구 용이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</a:t>
                      </a:r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으로 데이터가 즉시 지워져 복구 거의 불가능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포렌식 관점에서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SSD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복구가 훨씬 어려움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96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운영체제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특징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주로 ‘삭제’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=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포인터 해제</a:t>
                      </a:r>
                      <a:endParaRPr lang="en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파일시스템에 따라 동작 다름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운영체제마다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정책이 달라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즉시 실행 또는 일정 주기로 일괄 실행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최신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OS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대부분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TRIM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지원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수사 시 주의 필요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492505"/>
                  </a:ext>
                </a:extLst>
              </a:tr>
            </a:tbl>
          </a:graphicData>
        </a:graphic>
      </p:graphicFrame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02A2785-A1CF-B7BF-8C4B-B726450AF9D6}"/>
              </a:ext>
            </a:extLst>
          </p:cNvPr>
          <p:cNvSpPr/>
          <p:nvPr/>
        </p:nvSpPr>
        <p:spPr>
          <a:xfrm>
            <a:off x="2825465" y="5505713"/>
            <a:ext cx="6541063" cy="671638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SSD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TRIM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명령으로 삭제한 파일의 실제 데이터가 곧바로 사라져 복구가 어렵거나 불가능함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포인터만 삭제하므로 덮어쓰기 전까지 데이터가 남아 있을 확률이 높아 비교적 복구가 쉬운 편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5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496F4-7AB6-BFF8-F15B-B043DFD42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B3E740-1BD1-BBA6-6353-FEC76B91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C36F6D-9D2D-5084-F10F-4A32F1567192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70D83-E8B4-154E-D9FC-1C1B88806937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 system</a:t>
            </a:r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NTFS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007B57-17C1-59A2-79B5-F284E3ABBD54}"/>
              </a:ext>
            </a:extLst>
          </p:cNvPr>
          <p:cNvSpPr/>
          <p:nvPr/>
        </p:nvSpPr>
        <p:spPr>
          <a:xfrm>
            <a:off x="367862" y="768743"/>
            <a:ext cx="11456276" cy="3123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운영체제는 하드 드라이브에 설치할 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FAT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또는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NTFS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사용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NTFS(New Technology File System)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마이크로소프트가 개발한 고급 기능과 보안성을 갖춘 파일 시스템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저널링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 갖추어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갑작스러운 시스템 종료나 오류 발생 시 데이터 손상을 최소화함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마스터 파일 테이블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($MFT)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 여러 메타데이터 파일을 통해 볼륨에 저장된 모든 파일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폴더 정보를 관리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Alternate Data Stream(ADS)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라는 기능으로 하나의 파일에 여러 데이터 스트림을 담을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관점에서 데이터 은닉 위험 요소가 될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8BF3A2-9DD8-4880-D13B-711D316B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A1E4CC3-47F0-97AA-60EB-9187520CBAF6}"/>
              </a:ext>
            </a:extLst>
          </p:cNvPr>
          <p:cNvSpPr/>
          <p:nvPr/>
        </p:nvSpPr>
        <p:spPr>
          <a:xfrm>
            <a:off x="1587493" y="4353775"/>
            <a:ext cx="9017014" cy="1484424"/>
          </a:xfrm>
          <a:prstGeom prst="roundRect">
            <a:avLst>
              <a:gd name="adj" fmla="val 4093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ADS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생성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열기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제거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3"/>
              </a:rPr>
              <a:t>https://www.minitool.com/partition-disk/alternate-data-streams.html</a:t>
            </a:r>
            <a:endParaRPr kumimoji="1" lang="en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ADS</a:t>
            </a:r>
            <a:r>
              <a:rPr kumimoji="1" lang="ko-KR" altLang="en-US" sz="12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이용해 숨겨진 파일 식별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3"/>
              </a:rPr>
              <a:t>https://www.minitool.com/partition-disk/alternate-data-streams.html</a:t>
            </a:r>
            <a:endParaRPr kumimoji="1" lang="en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리눅스에서 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ADS </a:t>
            </a:r>
            <a:r>
              <a:rPr kumimoji="1" lang="ko-KR" altLang="en-US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추출하기</a:t>
            </a:r>
            <a:r>
              <a:rPr kumimoji="1" lang="en-US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sz="12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4"/>
              </a:rPr>
              <a:t>https://tmairi.github.io/posts/extracting-alternate-data-streams-with-linux/</a:t>
            </a:r>
            <a:endParaRPr kumimoji="1" lang="en" altLang="ko-KR" sz="12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987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F4CA-D2BB-2CAF-6FFF-0A5F6BEE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D37E72-5351-40B6-5ADE-83A1ECA1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E7612C-8777-DE1B-E2CF-0026CE96712E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4E491-7A11-5DBE-0330-1B681589C51A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 system</a:t>
            </a:r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FAT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37F58E-259E-B692-055E-FEFF2CF7F5A3}"/>
              </a:ext>
            </a:extLst>
          </p:cNvPr>
          <p:cNvSpPr/>
          <p:nvPr/>
        </p:nvSpPr>
        <p:spPr>
          <a:xfrm>
            <a:off x="367862" y="680353"/>
            <a:ext cx="11456276" cy="2192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FAT(File Allocation Table)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가장 오래된 파일 시스템 중 하나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					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FAT12, FAT16, FAT32, FATX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버전이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NTFS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보다 이식성이 뛰어나 여러 플랫폼에서 읽고 쓸 수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		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그러나 대용량 파일 지원이나 파일 암호화 같은 고급 기능은 부족함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6BE0B-2104-51F8-03F2-F70F4195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6B2803-B3B8-D79B-CB83-A3169E1EF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56303"/>
              </p:ext>
            </p:extLst>
          </p:nvPr>
        </p:nvGraphicFramePr>
        <p:xfrm>
          <a:off x="465804" y="3324913"/>
          <a:ext cx="11260392" cy="246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94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4819849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4819849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4114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NTFS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FAT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역사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마이크로소프트가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NT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계열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Windows NT, 2000, XP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등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용으로 개발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가장 오래된 파일 시스템 중 하나로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FAT12/16/32/X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등 여러 버전이 존재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지원 플랫폼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주로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Windows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운영체제에서 사용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Mac, Linux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에서는 별도 드라이버 필요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Windows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를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비롯한 다양한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OS,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디지털 카메라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스마트폰 등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여러 기기에서 폭넓게 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용량 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대용량 볼륨 및 큰 파일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(4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GB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이상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FAT32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의 경우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GB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초과 파일 지원 불가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514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고급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Alternate Data Stream(ADS),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압축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등 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단순한 구조로 호환성은 좋지만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고급 기능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ADS·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압축 등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은 제공하지 않음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49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07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7DF3-532A-9B2D-7537-9316B473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FEF400-DE9A-A775-EFA8-DBF0093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A3D601-3650-EDBE-80AB-7686B3DCE376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CD991-A08D-3A3B-3B58-47043AFA7C11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Environment for computing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F9C67F-3364-B5C8-D6C3-D2C90725C5BB}"/>
              </a:ext>
            </a:extLst>
          </p:cNvPr>
          <p:cNvSpPr/>
          <p:nvPr/>
        </p:nvSpPr>
        <p:spPr>
          <a:xfrm>
            <a:off x="367862" y="656077"/>
            <a:ext cx="11456276" cy="5048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컴퓨팅 </a:t>
            </a:r>
            <a:r>
              <a:rPr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환경별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디지털 증거 수집 특징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  <a:endParaRPr lang="ko-KR" altLang="en-US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개인용 컴퓨팅 환경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특징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프로그램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데이터가 로컬 기기에만 설치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노트북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데스크톱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태블릿 등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장점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증거 위치가 해당 기기에 국한 → 수사 시 상대적으로 단순함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클라이언트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서버 컴퓨팅 환경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클라이언트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PC,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노트북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태블릿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+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서버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동작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클라이언트가 요청 → 서버가 응답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이메일 서버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포렌식 유의점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서버 측 로그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확보 필요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분산 컴퓨팅 환경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 기능을 여러 컴퓨터에 분산해서 실행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저장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 지역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관할 구역에 분산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원격 서버 연결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난이도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증거 수집이 복잡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로그가 광범위하게 분산</a:t>
            </a:r>
            <a:r>
              <a:rPr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), </a:t>
            </a:r>
            <a:r>
              <a:rPr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조사 범위 방대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E991B-3E2E-4CE3-9ACB-01D863E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4501553-8BB6-8B62-1003-59053B1268A3}"/>
              </a:ext>
            </a:extLst>
          </p:cNvPr>
          <p:cNvSpPr/>
          <p:nvPr/>
        </p:nvSpPr>
        <p:spPr>
          <a:xfrm>
            <a:off x="1171996" y="5854907"/>
            <a:ext cx="9848007" cy="461665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증거 수집 방법은 컴퓨팅 환경 구조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개인용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클라이언트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서버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분산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따라 크게 달라지므로</a:t>
            </a:r>
            <a:r>
              <a:rPr kumimoji="1" lang="en-US" altLang="ko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환경의 특성을 파악하고 적절한 수사 전략을 세워야 함</a:t>
            </a:r>
            <a:endParaRPr kumimoji="1" lang="en-US" altLang="ko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588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F763-8510-4B51-18CA-4665999A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FCED3A-B862-D0DD-C651-175D9DEB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C36FB8-40F5-BAD4-FE64-0ABA8255CADE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A76A-9874-EADC-8174-AB08B8B8F366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Cloud computing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B68697-5420-C968-46D8-BABCF72A0C14}"/>
              </a:ext>
            </a:extLst>
          </p:cNvPr>
          <p:cNvSpPr/>
          <p:nvPr/>
        </p:nvSpPr>
        <p:spPr>
          <a:xfrm>
            <a:off x="367862" y="842194"/>
            <a:ext cx="11456276" cy="5307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클라우드 컴퓨팅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(Cloud computing)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인터넷 발달과 온라인 통신 증가에 따라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제공자가 원격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클라우드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통해 다양한 컴퓨팅 자원을 사용자에게 제공하는 현대적 기술 모델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외장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구매 대신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일정 비용을 내고 클라우드에 데이터 저장 → 제공업체가 데이터 백업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보호 관리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사용자마다 소프트웨어 라이선스를 따로 사지 않고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 애플리케이션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MS Office)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클라우드 서비스 형태로 이용 가능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필요한 만큼만 자원을 쓰고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사용량에 따라 비용 지불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백업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보안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유지보수 등을 클라우드 제공업체가 담당함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E6507-36FF-9071-82CE-B60DFB97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9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049E-D233-7125-D43F-19FF1EAB6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FB0DF0-36AE-5D82-CBAA-9F9CADA4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665AC9-7B80-3241-E319-A0758672C626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B1493-C076-F330-7F14-957EE5BE9B89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SaaS /</a:t>
            </a:r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PaaS / IaaS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ACF22-2B1D-5415-345F-154E546C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33E7C5-F6C7-CA58-866E-615AC8E7D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3004"/>
              </p:ext>
            </p:extLst>
          </p:nvPr>
        </p:nvGraphicFramePr>
        <p:xfrm>
          <a:off x="172631" y="760591"/>
          <a:ext cx="11846738" cy="5336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831">
                  <a:extLst>
                    <a:ext uri="{9D8B030D-6E8A-4147-A177-3AD203B41FA5}">
                      <a16:colId xmlns:a16="http://schemas.microsoft.com/office/drawing/2014/main" val="2726696722"/>
                    </a:ext>
                  </a:extLst>
                </a:gridCol>
                <a:gridCol w="3297505">
                  <a:extLst>
                    <a:ext uri="{9D8B030D-6E8A-4147-A177-3AD203B41FA5}">
                      <a16:colId xmlns:a16="http://schemas.microsoft.com/office/drawing/2014/main" val="1929077950"/>
                    </a:ext>
                  </a:extLst>
                </a:gridCol>
                <a:gridCol w="3297505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4064897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4086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SaaS (Software as a Service)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PaaS (Platform as a Service)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IaaS (Infrastructure as a Service)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주요 개념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완성된 소프트웨어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애플리케이션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를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클라우드에서 바로 사용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애플리케이션 개발에 필요한 플랫폼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개발 환경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런타임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미들웨어 등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을 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네트워크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서버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스토리지 등 기본 인프라를 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가상화하여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원격으로 임대해 주는 서비스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 역할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단순히 서비스를 이용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설치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·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업데이트 최소화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제공된 개발 환경에서 소프트웨어를 개발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·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배포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운영체제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애플리케이션 설치 및 시스템 구성을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직접 수행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관리 범위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서비스 제공업체가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애플리케이션 전체와 기반 인프라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서비스 제공업체가 플랫폼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서버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OS,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런타임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관리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사용자는 개발된 앱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서비스 제공업체가 물리적 하드웨어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서버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네트워크 등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관리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사용자는 가상 머신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OS,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미들웨어 등 구성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장점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설치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·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유지보수 부담 감소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즉시 사용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개발 환경 설정 시간 단축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인프라 관리 부담 감소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확장성 용이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물리 서버 구매 없이 인프라 확장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사용량 기반 요금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비용 최적화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)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159600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단점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 맞춤 기능 제한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커스터마이징 범위 제한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특정 플랫폼 종속성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사용자가 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OS,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미들웨어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앱 유지보수 필요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28714"/>
                  </a:ext>
                </a:extLst>
              </a:tr>
              <a:tr h="821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예시 서비스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Google Workspace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  <a:endParaRPr lang="en" altLang="ko-KR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Microsoft Office 365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Microsoft Windows Azure,</a:t>
                      </a: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AWS Elastic Beanstalk,</a:t>
                      </a:r>
                    </a:p>
                    <a:p>
                      <a:pPr algn="ctr" latinLnBrk="1"/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Google App Engin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e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AWS</a:t>
                      </a:r>
                      <a:r>
                        <a:rPr lang="en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Google Cloud, IBM Cloud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31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2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4043784-AC26-2876-8D63-F61034AA0DB5}"/>
              </a:ext>
            </a:extLst>
          </p:cNvPr>
          <p:cNvSpPr/>
          <p:nvPr/>
        </p:nvSpPr>
        <p:spPr>
          <a:xfrm>
            <a:off x="6728059" y="771931"/>
            <a:ext cx="3645344" cy="5766981"/>
          </a:xfrm>
          <a:prstGeom prst="roundRect">
            <a:avLst>
              <a:gd name="adj" fmla="val 4521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82ABE-1D92-6284-771B-596541C8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79F20B-DEAA-70C3-FCCD-AE02B657A24A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A79BE-6065-2F88-42A7-767D80892BFC}"/>
              </a:ext>
            </a:extLst>
          </p:cNvPr>
          <p:cNvSpPr txBox="1"/>
          <p:nvPr/>
        </p:nvSpPr>
        <p:spPr>
          <a:xfrm>
            <a:off x="-1" y="63852"/>
            <a:ext cx="121919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F7953-CD36-CB2A-18CF-1C8F2536E6E2}"/>
              </a:ext>
            </a:extLst>
          </p:cNvPr>
          <p:cNvSpPr/>
          <p:nvPr/>
        </p:nvSpPr>
        <p:spPr>
          <a:xfrm>
            <a:off x="6847797" y="771931"/>
            <a:ext cx="3525606" cy="576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Decimal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(Base-10)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Binary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Hexadecimal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(Base-16,Base-64)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Character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encoding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schema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carving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structure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Digital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metadata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Timestamps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decoder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Hash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analysis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Calculate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hash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System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memory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Types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of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computer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memory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Primary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RAM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ROM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Secondary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Backup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HDD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Hard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disk</a:t>
            </a:r>
            <a:r>
              <a:rPr kumimoji="1" lang="ko-KR" altLang="en-US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SSD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DCO and HPA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Considerations for data recovery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 system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NTFS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FAT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Environment for computing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Cloud computing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Software as a service (SaaS)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Platform as a service (PaaS)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Infrastructure as a service (IaaS)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versions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Internet protocol (IP) address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11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Getting an IP address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48842C6-5F78-0A74-4F6D-76EE796E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F1D99-0A7E-CDC9-1956-0AF18A6F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32" y="1302037"/>
            <a:ext cx="4901866" cy="4706767"/>
          </a:xfrm>
          <a:prstGeom prst="rect">
            <a:avLst/>
          </a:prstGeom>
        </p:spPr>
      </p:pic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3914F4DB-C8AF-BD49-8193-A48A40926EB8}"/>
              </a:ext>
            </a:extLst>
          </p:cNvPr>
          <p:cNvSpPr/>
          <p:nvPr/>
        </p:nvSpPr>
        <p:spPr>
          <a:xfrm>
            <a:off x="5970179" y="771931"/>
            <a:ext cx="616017" cy="5766981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7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537F8-CF8F-ADB2-F8FC-70B46432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BEBE31-6FA7-16F4-69F9-A71B6FEC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A5481E-312B-0FE0-73FA-6ACE5D5AC3C3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798CF-0944-FDA4-CFA7-9DF4B1E064F2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SaaS /</a:t>
            </a:r>
            <a:r>
              <a:rPr kumimoji="1" lang="ko-KR" altLang="en-US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PaaS / IaaS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B36EE-0F2F-0B8F-EA96-448B084B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F3546-FE7D-936B-95EF-B1960758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2" y="1033410"/>
            <a:ext cx="7470715" cy="49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1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9464-01B5-C07E-6E07-6CBE5E78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E9B21A-5E88-E105-B494-F65EEC3E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99D61EC-45C4-D390-5B7E-6C8D1F3D34C4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152E5-E5FE-8ED3-42D1-2544E494BBC6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versions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CAE737-738E-1718-CF58-8AB25B09075E}"/>
              </a:ext>
            </a:extLst>
          </p:cNvPr>
          <p:cNvSpPr/>
          <p:nvPr/>
        </p:nvSpPr>
        <p:spPr>
          <a:xfrm>
            <a:off x="367862" y="688445"/>
            <a:ext cx="11456276" cy="541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수사관은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증거 수집 및 분석 단계에서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운영체제 버전 간의 차이점을 파악하기 위해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현재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OS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정보를 어떻게 수집하는지 알아야 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8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이상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창에 </a:t>
            </a:r>
            <a:r>
              <a:rPr kumimoji="1" lang="en" altLang="ko-KR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winver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입력 후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Enter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7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경우에는 제어판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Control Panel) &gt;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시스템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System)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이동한 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	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Windows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에디션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항목에서 현재 버전 정보 확인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199EA-0895-A4EF-CF4B-1EA96825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19A145A9-6E9C-3F6E-D0D1-22DF3DDD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757" y="1324457"/>
            <a:ext cx="3351171" cy="29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9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242C-8667-2685-9FF3-94E9ECA1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CF23EA-D8AB-F699-2D24-FA8B047E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26D8DC-30CA-1726-1626-9DF402099F03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57E65-02E4-0ED6-1052-9BDC5EA943E1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Getting an IP address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16930B-ADB2-7A1D-9CF1-89B4F67E41F2}"/>
              </a:ext>
            </a:extLst>
          </p:cNvPr>
          <p:cNvSpPr/>
          <p:nvPr/>
        </p:nvSpPr>
        <p:spPr>
          <a:xfrm>
            <a:off x="367862" y="589369"/>
            <a:ext cx="11456276" cy="5766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 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(Internet Protocol) address</a:t>
            </a:r>
            <a:endParaRPr lang="ko-KR" altLang="en-US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네트워크 기기의 고유 식별자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하나의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네트워크에서 중복 불가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일반적으로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TCP(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전송 제어 프로토콜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함께 사용되어 목적지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소스 간 가상 연결을 설정</a:t>
            </a:r>
            <a:endParaRPr lang="en-US" altLang="ko-KR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IPv4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IPv6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IPv4(32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):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약 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43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억 개 주소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현재 대부분의 인터넷 서비스에서 사용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IPv6(128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):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IPv4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주소 부족 문제 해결을 위해 개발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훨씬 더 많은 주소 지원</a:t>
            </a:r>
            <a:endParaRPr lang="en-US" altLang="ko-KR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공인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주소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 IP)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ISP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할당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직접 인터넷에 연결할 수 있는 유일한 주소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고정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IP(Static):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 번 할당되면 잘 바뀌지 않음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전화번호와 유사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동적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IP(Dynamic):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사용자가 인터넷에 접속할 때마다 새 주소 할당 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DHCP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프로토콜을 통해 자동으로 배정</a:t>
            </a:r>
            <a:endParaRPr lang="en-US" altLang="ko-KR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400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사설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주소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Private IP)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라우터 뒤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내부 네트워크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에서 인터넷에 직접 노출되지 않는 주소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가정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학교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회사 등 폐쇄형 네트워크에서 사용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보통 라우터의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DHCP</a:t>
            </a:r>
            <a:r>
              <a:rPr lang="ko-KR" altLang="en-US" sz="1400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통해 자동 할당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 기기에서 중복 사용 가능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서로 다른 내부망은 중복 가능하나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공인 </a:t>
            </a:r>
            <a:r>
              <a:rPr lang="en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IP</a:t>
            </a:r>
            <a:r>
              <a:rPr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와는 분리됨</a:t>
            </a:r>
            <a:r>
              <a:rPr lang="en-US" altLang="ko-KR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6E562-4F52-86E5-B329-E98180CB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08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F34B-65F3-8CCE-A8A4-576373DE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11A7FD-80D8-3EE5-83F0-223B1E7A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3F929F-2F29-3E37-B56B-299D074ABABC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12642-8F66-2111-B926-E5D0300F648D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Conclusion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09A9E3-9684-5421-9809-5B762C75EC2A}"/>
              </a:ext>
            </a:extLst>
          </p:cNvPr>
          <p:cNvSpPr/>
          <p:nvPr/>
        </p:nvSpPr>
        <p:spPr>
          <a:xfrm>
            <a:off x="367862" y="754912"/>
            <a:ext cx="11456276" cy="2816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포렌식 수사관이라면 잘 이해하고 있어야 할 컴퓨터 관련 중요 기술 개념들을 소개함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컴퓨터가 데이터를 어떻게 저장하여 디지털 방식으로 표현하는가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운영체제 파일 구조와 그 유형은 무엇인가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해시 알고리즘을 이용해 디지털 데이터의 진위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무결성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어떻게 확인할 수 있었는가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 질문에 대한 대답을 얻는 시간이었기를 바랍니다</a:t>
            </a:r>
            <a:r>
              <a:rPr kumimoji="1" lang="en-US" altLang="ko-KR" i="1" dirty="0">
                <a:solidFill>
                  <a:srgbClr val="C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</a:t>
            </a:r>
            <a:endParaRPr kumimoji="1" lang="ko-KR" altLang="en-US" i="1" dirty="0">
              <a:solidFill>
                <a:srgbClr val="C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D76BD-5C44-2C63-6326-4C2FA54C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BCE38-4438-9B93-3E27-64AA12D8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97" y="4476750"/>
            <a:ext cx="1955800" cy="1879600"/>
          </a:xfrm>
          <a:prstGeom prst="rect">
            <a:avLst/>
          </a:prstGeom>
        </p:spPr>
      </p:pic>
      <p:sp>
        <p:nvSpPr>
          <p:cNvPr id="10" name="왼쪽 중괄호[L] 9">
            <a:extLst>
              <a:ext uri="{FF2B5EF4-FFF2-40B4-BE49-F238E27FC236}">
                <a16:creationId xmlns:a16="http://schemas.microsoft.com/office/drawing/2014/main" id="{B9F0AB20-A2FB-C4C0-D20C-1EDAF1ACDE2C}"/>
              </a:ext>
            </a:extLst>
          </p:cNvPr>
          <p:cNvSpPr/>
          <p:nvPr/>
        </p:nvSpPr>
        <p:spPr>
          <a:xfrm rot="16200000">
            <a:off x="5758198" y="-1818586"/>
            <a:ext cx="675601" cy="11456278"/>
          </a:xfrm>
          <a:prstGeom prst="leftBrace">
            <a:avLst>
              <a:gd name="adj1" fmla="val 8333"/>
              <a:gd name="adj2" fmla="val 49822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014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2A1DB-E716-4EDC-C416-C94EB8F9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5AD25F-8487-CD4C-E91B-BDFD273C3FE1}"/>
              </a:ext>
            </a:extLst>
          </p:cNvPr>
          <p:cNvGrpSpPr/>
          <p:nvPr/>
        </p:nvGrpSpPr>
        <p:grpSpPr>
          <a:xfrm>
            <a:off x="776415" y="490277"/>
            <a:ext cx="10639169" cy="5877446"/>
            <a:chOff x="776416" y="490277"/>
            <a:chExt cx="10639169" cy="587744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D7B2B67-644D-D4A4-B648-445C2B710862}"/>
                </a:ext>
              </a:extLst>
            </p:cNvPr>
            <p:cNvGrpSpPr/>
            <p:nvPr/>
          </p:nvGrpSpPr>
          <p:grpSpPr>
            <a:xfrm>
              <a:off x="776416" y="490277"/>
              <a:ext cx="10639169" cy="5877446"/>
              <a:chOff x="776416" y="343509"/>
              <a:chExt cx="10639169" cy="587744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2D265E-1080-9117-A052-BA0602B44F7C}"/>
                  </a:ext>
                </a:extLst>
              </p:cNvPr>
              <p:cNvSpPr txBox="1"/>
              <p:nvPr/>
            </p:nvSpPr>
            <p:spPr>
              <a:xfrm>
                <a:off x="776416" y="343509"/>
                <a:ext cx="230478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7200" dirty="0">
                    <a:solidFill>
                      <a:schemeClr val="bg1"/>
                    </a:solidFill>
                    <a:latin typeface="FOT-Matisse Pro EB" panose="02020900000000000000" pitchFamily="18" charset="-128"/>
                    <a:ea typeface="FOT-Matisse Pro EB" panose="02020900000000000000" pitchFamily="18" charset="-128"/>
                  </a:rPr>
                  <a:t>END</a:t>
                </a:r>
              </a:p>
              <a:p>
                <a:r>
                  <a:rPr kumimoji="1" lang="en-US" altLang="ko-KR" sz="7200" dirty="0">
                    <a:solidFill>
                      <a:schemeClr val="bg1"/>
                    </a:solidFill>
                    <a:latin typeface="FOT-Matisse Pro EB" panose="02020900000000000000" pitchFamily="18" charset="-128"/>
                    <a:ea typeface="FOT-Matisse Pro EB" panose="02020900000000000000" pitchFamily="18" charset="-128"/>
                  </a:rPr>
                  <a:t>OF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1F60C0-AE0C-6EEE-65C2-F475C065204F}"/>
                  </a:ext>
                </a:extLst>
              </p:cNvPr>
              <p:cNvSpPr txBox="1"/>
              <p:nvPr/>
            </p:nvSpPr>
            <p:spPr>
              <a:xfrm>
                <a:off x="776416" y="4489825"/>
                <a:ext cx="54279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8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SLIDE: 34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63A32E-7BA0-13E7-11D3-07E1ECC5471D}"/>
                  </a:ext>
                </a:extLst>
              </p:cNvPr>
              <p:cNvSpPr txBox="1"/>
              <p:nvPr/>
            </p:nvSpPr>
            <p:spPr>
              <a:xfrm>
                <a:off x="776417" y="5482291"/>
                <a:ext cx="106391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200" dirty="0">
                    <a:solidFill>
                      <a:schemeClr val="bg1"/>
                    </a:solidFill>
                    <a:latin typeface="FOT-Matisse Pro EB" panose="02020900000000000000" pitchFamily="18" charset="-128"/>
                    <a:ea typeface="FOT-Matisse Pro EB" panose="02020900000000000000" pitchFamily="18" charset="-128"/>
                  </a:rPr>
                  <a:t>THANK YOU FOR YOUR ATTENTION</a:t>
                </a: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D0BA55C-56DE-F6D2-A55D-CD28DA640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417" y="2656704"/>
              <a:ext cx="10639168" cy="1885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63067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56A60-2103-DC48-31D3-43A72D95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1D1F23-2C8D-6E92-FF31-848E3FE1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C1096D-1497-CFEF-9601-36A57AD61C38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FCA37-A649-C38E-D34E-7C3828BF173C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Decimal (Base-10)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8554EC-EBEC-0DD0-616C-3A177D1D6B1F}"/>
              </a:ext>
            </a:extLst>
          </p:cNvPr>
          <p:cNvSpPr/>
          <p:nvPr/>
        </p:nvSpPr>
        <p:spPr>
          <a:xfrm>
            <a:off x="367862" y="842195"/>
            <a:ext cx="11456276" cy="3359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Decimal (Base-10) : 10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6EF7D-F858-4EEF-6AC9-89BC2C38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327D05D-C3C0-A4C7-EB6A-5241DFA537E6}"/>
              </a:ext>
            </a:extLst>
          </p:cNvPr>
          <p:cNvSpPr/>
          <p:nvPr/>
        </p:nvSpPr>
        <p:spPr>
          <a:xfrm>
            <a:off x="712268" y="1426946"/>
            <a:ext cx="10641532" cy="988995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어떤 숫자가 나타내는 값은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진수에서 그 숫자가 위치한 자릿수에 의해 결정되며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자릿수는 해당 위치에 해당하는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거듭제곱을 곱해 계산됨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B6BCB7-662D-5B8A-7E07-A048204A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9" y="3931586"/>
            <a:ext cx="2977541" cy="4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1C50-2F93-C8B8-EA88-1CADF469C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26A57F-A61A-6D96-AE67-4D5961E3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CFC4AA-752D-E2C8-E12D-03FC6DD3154C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0346E-B158-578A-5145-EDFDB68942A2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Binary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36D03D-0FCE-A77E-A278-78C236B215AA}"/>
              </a:ext>
            </a:extLst>
          </p:cNvPr>
          <p:cNvSpPr/>
          <p:nvPr/>
        </p:nvSpPr>
        <p:spPr>
          <a:xfrm>
            <a:off x="367862" y="842195"/>
            <a:ext cx="11456276" cy="3359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Binary : 2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47C04-B400-17F3-09E1-00B7A142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2BE19BE-316D-E929-9BE8-8860E4F8726A}"/>
              </a:ext>
            </a:extLst>
          </p:cNvPr>
          <p:cNvSpPr/>
          <p:nvPr/>
        </p:nvSpPr>
        <p:spPr>
          <a:xfrm>
            <a:off x="712268" y="1426947"/>
            <a:ext cx="10641532" cy="1451007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표현되는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(base-2)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체계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컴퓨터에서는 데이터를 이진 형식으로 저장함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1,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 가지 기호만을 사용하며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거듭제곱을 기준으로 값을 계산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또는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은 ‘비트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(bit)’, 8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비트가 모이면 ‘바이트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(byte)’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라고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CA12F5-F91A-35EE-F074-239E16C2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557" y="3136900"/>
            <a:ext cx="5532881" cy="1064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C0A3C6-29C5-D0DE-67F0-D3638E854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34" y="4341096"/>
            <a:ext cx="6440129" cy="1986208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958C4A7-501E-343D-3AF6-D21EFCDEC558}"/>
              </a:ext>
            </a:extLst>
          </p:cNvPr>
          <p:cNvSpPr/>
          <p:nvPr/>
        </p:nvSpPr>
        <p:spPr>
          <a:xfrm>
            <a:off x="3329557" y="3136900"/>
            <a:ext cx="934435" cy="1064906"/>
          </a:xfrm>
          <a:prstGeom prst="roundRect">
            <a:avLst>
              <a:gd name="adj" fmla="val 11213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640A8C-9B40-C3AE-9724-575492757FD2}"/>
              </a:ext>
            </a:extLst>
          </p:cNvPr>
          <p:cNvSpPr/>
          <p:nvPr/>
        </p:nvSpPr>
        <p:spPr>
          <a:xfrm>
            <a:off x="7947261" y="3136900"/>
            <a:ext cx="934435" cy="1064906"/>
          </a:xfrm>
          <a:prstGeom prst="roundRect">
            <a:avLst>
              <a:gd name="adj" fmla="val 11213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AB9141-8F1F-EDFD-BD8C-49DB52FB5566}"/>
              </a:ext>
            </a:extLst>
          </p:cNvPr>
          <p:cNvCxnSpPr>
            <a:endCxn id="10" idx="1"/>
          </p:cNvCxnSpPr>
          <p:nvPr/>
        </p:nvCxnSpPr>
        <p:spPr>
          <a:xfrm>
            <a:off x="2714324" y="3669353"/>
            <a:ext cx="6152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66964-8B23-C78B-0238-A3725BB499BA}"/>
              </a:ext>
            </a:extLst>
          </p:cNvPr>
          <p:cNvSpPr/>
          <p:nvPr/>
        </p:nvSpPr>
        <p:spPr>
          <a:xfrm>
            <a:off x="1559293" y="3517014"/>
            <a:ext cx="1155031" cy="3046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최상위 비트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523134-7139-EAD7-3393-7CCDAE27428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81696" y="3669353"/>
            <a:ext cx="6152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74FB8-CE24-1B0B-E517-68EE00C417AB}"/>
              </a:ext>
            </a:extLst>
          </p:cNvPr>
          <p:cNvSpPr/>
          <p:nvPr/>
        </p:nvSpPr>
        <p:spPr>
          <a:xfrm>
            <a:off x="9496929" y="3517014"/>
            <a:ext cx="1155031" cy="3046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최하위 비트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89BA85-9286-0EB5-5629-699E1CB240EC}"/>
              </a:ext>
            </a:extLst>
          </p:cNvPr>
          <p:cNvCxnSpPr>
            <a:cxnSpLocks/>
          </p:cNvCxnSpPr>
          <p:nvPr/>
        </p:nvCxnSpPr>
        <p:spPr>
          <a:xfrm flipH="1">
            <a:off x="1771048" y="4921816"/>
            <a:ext cx="89041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28B489-D614-DADC-361F-C7EBDD2288D5}"/>
              </a:ext>
            </a:extLst>
          </p:cNvPr>
          <p:cNvSpPr/>
          <p:nvPr/>
        </p:nvSpPr>
        <p:spPr>
          <a:xfrm>
            <a:off x="9404684" y="4518484"/>
            <a:ext cx="1155031" cy="3046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계산 방향</a:t>
            </a:r>
          </a:p>
        </p:txBody>
      </p:sp>
    </p:spTree>
    <p:extLst>
      <p:ext uri="{BB962C8B-B14F-4D97-AF65-F5344CB8AC3E}">
        <p14:creationId xmlns:p14="http://schemas.microsoft.com/office/powerpoint/2010/main" val="419351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5B08E-9020-8A17-71B5-7E0965B0C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220EE5-6DA7-9FE9-41ED-0D08123E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6C3061-6828-AC03-E9EA-90E83AE4470F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6D436-171A-0B43-63CD-F05C8BA78FF5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Hexadecimal (Base-16)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52E23-255E-4E84-8CA4-7A568473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DD5715-BF40-5E73-D58C-687BBCE3D0A8}"/>
              </a:ext>
            </a:extLst>
          </p:cNvPr>
          <p:cNvSpPr/>
          <p:nvPr/>
        </p:nvSpPr>
        <p:spPr>
          <a:xfrm>
            <a:off x="367862" y="842195"/>
            <a:ext cx="11456276" cy="3359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Hexadecimal (Base-16) : 16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1480F5D-5B70-B155-D59A-DE2771D5CEE5}"/>
              </a:ext>
            </a:extLst>
          </p:cNvPr>
          <p:cNvSpPr/>
          <p:nvPr/>
        </p:nvSpPr>
        <p:spPr>
          <a:xfrm>
            <a:off x="712268" y="1426947"/>
            <a:ext cx="10641532" cy="1451007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개의 숫자와 기호로 표현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0, 1, 2, 3, 4, 5, 6, 7, 8, 9, A, B, C, D, E, F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메모리 주소를 확인할 때 주로 사용됨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ED6466-A2C1-8FA0-B525-80D333514979}"/>
              </a:ext>
            </a:extLst>
          </p:cNvPr>
          <p:cNvGrpSpPr/>
          <p:nvPr/>
        </p:nvGrpSpPr>
        <p:grpSpPr>
          <a:xfrm>
            <a:off x="5152321" y="3654086"/>
            <a:ext cx="1761426" cy="2091690"/>
            <a:chOff x="5804031" y="3429000"/>
            <a:chExt cx="1761426" cy="20916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CEDE8-A01E-64D1-6445-F821684DB4F0}"/>
                </a:ext>
              </a:extLst>
            </p:cNvPr>
            <p:cNvSpPr/>
            <p:nvPr/>
          </p:nvSpPr>
          <p:spPr>
            <a:xfrm>
              <a:off x="5804034" y="3429000"/>
              <a:ext cx="1761423" cy="3729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0x00</a:t>
              </a:r>
              <a:endParaRPr kumimoji="1" lang="ko-KR" alt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D61F6D-8FD9-25D2-92F1-EB64E121C3BA}"/>
                </a:ext>
              </a:extLst>
            </p:cNvPr>
            <p:cNvSpPr/>
            <p:nvPr/>
          </p:nvSpPr>
          <p:spPr>
            <a:xfrm>
              <a:off x="5804033" y="3860108"/>
              <a:ext cx="1761423" cy="3729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0x01</a:t>
              </a:r>
              <a:endParaRPr kumimoji="1" lang="ko-KR" alt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6F1371-A990-A398-4FB0-F5B784D3F43B}"/>
                </a:ext>
              </a:extLst>
            </p:cNvPr>
            <p:cNvSpPr/>
            <p:nvPr/>
          </p:nvSpPr>
          <p:spPr>
            <a:xfrm>
              <a:off x="5804033" y="4290839"/>
              <a:ext cx="1761423" cy="3729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0x02</a:t>
              </a:r>
              <a:endParaRPr kumimoji="1" lang="ko-KR" alt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D9BE99-3DC6-A573-A25E-381F0CF65A7D}"/>
                </a:ext>
              </a:extLst>
            </p:cNvPr>
            <p:cNvSpPr/>
            <p:nvPr/>
          </p:nvSpPr>
          <p:spPr>
            <a:xfrm>
              <a:off x="5804032" y="4719609"/>
              <a:ext cx="1761423" cy="3729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0x03</a:t>
              </a:r>
              <a:endParaRPr kumimoji="1" lang="ko-KR" alt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CFD3DA-21CF-7148-6D18-824AB86CD174}"/>
                </a:ext>
              </a:extLst>
            </p:cNvPr>
            <p:cNvSpPr/>
            <p:nvPr/>
          </p:nvSpPr>
          <p:spPr>
            <a:xfrm>
              <a:off x="5804031" y="5147711"/>
              <a:ext cx="1761423" cy="3729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…</a:t>
              </a:r>
              <a:endParaRPr kumimoji="1" lang="ko-KR" alt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50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09BD-FE29-244B-5796-CDD73A91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2459FB-37CA-75DA-80F1-08F99F0B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AD48C5-7D56-DF8B-CABB-2D1F0D7F0A6F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C328A-0B71-486F-A3A2-75F061B83E0F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Hexadecimal (Base-64)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8CA78-0DFC-D681-B0B7-5D313D5F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4DBDF5-4F5A-E5D5-E8DA-24352A96BF74}"/>
              </a:ext>
            </a:extLst>
          </p:cNvPr>
          <p:cNvSpPr/>
          <p:nvPr/>
        </p:nvSpPr>
        <p:spPr>
          <a:xfrm>
            <a:off x="367862" y="842195"/>
            <a:ext cx="11456276" cy="2447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Hexadecimal (Base-64)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3A0ACC2-12D1-6477-9B0E-FC2B57580941}"/>
              </a:ext>
            </a:extLst>
          </p:cNvPr>
          <p:cNvSpPr/>
          <p:nvPr/>
        </p:nvSpPr>
        <p:spPr>
          <a:xfrm>
            <a:off x="712268" y="1426948"/>
            <a:ext cx="10641532" cy="1528157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이전 슬라이드의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(hex)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와는 바이트가 표현되는 방식에서 차이가 있음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진수는 바이트마다 두 글자가 필요하지만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Base64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바이트당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글자가 필요함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 효율적임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Base64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디코딩 시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개행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문자나 공백 문자는 무시됨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07E6B8D-F75B-BF9B-374B-C82A73110073}"/>
              </a:ext>
            </a:extLst>
          </p:cNvPr>
          <p:cNvGrpSpPr/>
          <p:nvPr/>
        </p:nvGrpSpPr>
        <p:grpSpPr>
          <a:xfrm>
            <a:off x="2414174" y="3532832"/>
            <a:ext cx="7363652" cy="2984254"/>
            <a:chOff x="4146177" y="3489544"/>
            <a:chExt cx="7363652" cy="29842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DE16DE5-C27F-5FEF-E519-EB7DD906B8D1}"/>
                </a:ext>
              </a:extLst>
            </p:cNvPr>
            <p:cNvGrpSpPr/>
            <p:nvPr/>
          </p:nvGrpSpPr>
          <p:grpSpPr>
            <a:xfrm>
              <a:off x="4146177" y="3489544"/>
              <a:ext cx="3773713" cy="2984254"/>
              <a:chOff x="3984172" y="3372096"/>
              <a:chExt cx="3773713" cy="298425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1616244-30A0-0EF0-36F2-83A8CFCB68BB}"/>
                  </a:ext>
                </a:extLst>
              </p:cNvPr>
              <p:cNvGrpSpPr/>
              <p:nvPr/>
            </p:nvGrpSpPr>
            <p:grpSpPr>
              <a:xfrm>
                <a:off x="3984172" y="3372096"/>
                <a:ext cx="3773713" cy="2984254"/>
                <a:chOff x="3984172" y="3372096"/>
                <a:chExt cx="3773713" cy="2984254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F0D2F092-A524-4256-F892-31E96E009F98}"/>
                    </a:ext>
                  </a:extLst>
                </p:cNvPr>
                <p:cNvGrpSpPr/>
                <p:nvPr/>
              </p:nvGrpSpPr>
              <p:grpSpPr>
                <a:xfrm>
                  <a:off x="3984172" y="3372096"/>
                  <a:ext cx="3773713" cy="2984254"/>
                  <a:chOff x="4209144" y="3361198"/>
                  <a:chExt cx="3773713" cy="2984254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A60A37D7-C3E5-2937-D7A2-6966030DC107}"/>
                      </a:ext>
                    </a:extLst>
                  </p:cNvPr>
                  <p:cNvGrpSpPr/>
                  <p:nvPr/>
                </p:nvGrpSpPr>
                <p:grpSpPr>
                  <a:xfrm>
                    <a:off x="7068457" y="3361198"/>
                    <a:ext cx="914400" cy="2984254"/>
                    <a:chOff x="7068457" y="3361198"/>
                    <a:chExt cx="914400" cy="2984254"/>
                  </a:xfrm>
                </p:grpSpPr>
                <p:grpSp>
                  <p:nvGrpSpPr>
                    <p:cNvPr id="17" name="그룹 16">
                      <a:extLst>
                        <a:ext uri="{FF2B5EF4-FFF2-40B4-BE49-F238E27FC236}">
                          <a16:creationId xmlns:a16="http://schemas.microsoft.com/office/drawing/2014/main" id="{225D6C4F-045D-4844-69F7-905D30768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8457" y="3361198"/>
                      <a:ext cx="914400" cy="914400"/>
                      <a:chOff x="4483821" y="2832652"/>
                      <a:chExt cx="914400" cy="914400"/>
                    </a:xfrm>
                  </p:grpSpPr>
                  <p:pic>
                    <p:nvPicPr>
                      <p:cNvPr id="13" name="그래픽 12" descr="용지 단색으로 채워진">
                        <a:extLst>
                          <a:ext uri="{FF2B5EF4-FFF2-40B4-BE49-F238E27FC236}">
                            <a16:creationId xmlns:a16="http://schemas.microsoft.com/office/drawing/2014/main" id="{70A1C2FC-3208-C487-DE1C-0FA8F79645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483821" y="283265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EDA16807-AC6C-9826-54FC-D35958F7CA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7775" y="3217010"/>
                        <a:ext cx="746492" cy="243114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sz="1600" dirty="0">
                            <a:solidFill>
                              <a:srgbClr val="FFFFFF"/>
                            </a:solidFill>
                            <a:latin typeface="Gmarket Sans TTF Light" panose="02000000000000000000" pitchFamily="2" charset="-128"/>
                            <a:ea typeface="Gmarket Sans TTF Light" panose="02000000000000000000" pitchFamily="2" charset="-128"/>
                          </a:rPr>
                          <a:t>200K</a:t>
                        </a:r>
                        <a:endParaRPr kumimoji="1" lang="ko-KR" altLang="en-US" sz="1600" dirty="0">
                          <a:solidFill>
                            <a:srgbClr val="FFFFFF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endParaRPr>
                      </a:p>
                    </p:txBody>
                  </p:sp>
                </p:grp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67F0DB68-AAB5-413E-580C-6EA4467577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8457" y="5431052"/>
                      <a:ext cx="914400" cy="914400"/>
                      <a:chOff x="5575834" y="2832652"/>
                      <a:chExt cx="914400" cy="914400"/>
                    </a:xfrm>
                  </p:grpSpPr>
                  <p:pic>
                    <p:nvPicPr>
                      <p:cNvPr id="11" name="그래픽 10" descr="용지 단색으로 채워진">
                        <a:extLst>
                          <a:ext uri="{FF2B5EF4-FFF2-40B4-BE49-F238E27FC236}">
                            <a16:creationId xmlns:a16="http://schemas.microsoft.com/office/drawing/2014/main" id="{40DE9021-69A0-4CAF-AB73-9FF5BA2F7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75834" y="2832652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3DE26523-E303-B1DB-35F7-D424778EA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67095" y="3217010"/>
                        <a:ext cx="731878" cy="243114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sz="1600" dirty="0">
                            <a:solidFill>
                              <a:srgbClr val="FFFFFF"/>
                            </a:solidFill>
                            <a:latin typeface="Gmarket Sans TTF Light" panose="02000000000000000000" pitchFamily="2" charset="-128"/>
                            <a:ea typeface="Gmarket Sans TTF Light" panose="02000000000000000000" pitchFamily="2" charset="-128"/>
                          </a:rPr>
                          <a:t>133K</a:t>
                        </a:r>
                        <a:endParaRPr kumimoji="1" lang="ko-KR" altLang="en-US" sz="1600" dirty="0">
                          <a:solidFill>
                            <a:srgbClr val="FFFFFF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FFAA9DED-8137-B338-449B-A237C04633D1}"/>
                      </a:ext>
                    </a:extLst>
                  </p:cNvPr>
                  <p:cNvGrpSpPr/>
                  <p:nvPr/>
                </p:nvGrpSpPr>
                <p:grpSpPr>
                  <a:xfrm>
                    <a:off x="4209144" y="4396125"/>
                    <a:ext cx="914400" cy="914400"/>
                    <a:chOff x="3332122" y="2832652"/>
                    <a:chExt cx="914400" cy="914400"/>
                  </a:xfrm>
                </p:grpSpPr>
                <p:pic>
                  <p:nvPicPr>
                    <p:cNvPr id="21" name="그래픽 20" descr="용지 단색으로 채워진">
                      <a:extLst>
                        <a:ext uri="{FF2B5EF4-FFF2-40B4-BE49-F238E27FC236}">
                          <a16:creationId xmlns:a16="http://schemas.microsoft.com/office/drawing/2014/main" id="{5DD27780-987B-9BCD-B7E8-1B049E0414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32122" y="2832652"/>
                      <a:ext cx="914400" cy="914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56D51058-2EC9-550E-E4A3-83EE94324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3383" y="3217010"/>
                      <a:ext cx="731878" cy="243114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600" dirty="0">
                          <a:solidFill>
                            <a:srgbClr val="FFFFFF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100K</a:t>
                      </a:r>
                      <a:endParaRPr kumimoji="1" lang="ko-KR" altLang="en-US" sz="1600" dirty="0">
                        <a:solidFill>
                          <a:srgbClr val="FFFFFF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p:txBody>
                </p:sp>
              </p:grpSp>
            </p:grp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F8D52211-ED13-4F74-4FF0-FD5F19082BA9}"/>
                    </a:ext>
                  </a:extLst>
                </p:cNvPr>
                <p:cNvCxnSpPr/>
                <p:nvPr/>
              </p:nvCxnSpPr>
              <p:spPr>
                <a:xfrm flipV="1">
                  <a:off x="4898572" y="3878011"/>
                  <a:ext cx="1872342" cy="810103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30344000-6F6F-7AC0-5EB0-8B59F9C85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8572" y="5059645"/>
                  <a:ext cx="1872342" cy="839505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9BF5BCE-BA63-F1C9-948C-FCD8C036B51A}"/>
                  </a:ext>
                </a:extLst>
              </p:cNvPr>
              <p:cNvSpPr/>
              <p:nvPr/>
            </p:nvSpPr>
            <p:spPr>
              <a:xfrm rot="20211055">
                <a:off x="4572667" y="4012018"/>
                <a:ext cx="2315028" cy="249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rgbClr val="C0000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16</a:t>
                </a:r>
                <a:r>
                  <a:rPr kumimoji="1" lang="ko-KR" altLang="en-US" sz="1400" dirty="0">
                    <a:solidFill>
                      <a:srgbClr val="C0000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진수 인코딩 </a:t>
                </a:r>
                <a:r>
                  <a:rPr kumimoji="1" lang="en-US" altLang="ko-KR" sz="1400" dirty="0">
                    <a:solidFill>
                      <a:srgbClr val="C0000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(UTF-8)</a:t>
                </a:r>
                <a:endParaRPr kumimoji="1" lang="ko-KR" altLang="en-US" sz="1400" dirty="0">
                  <a:solidFill>
                    <a:srgbClr val="C0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C45A60D-6300-3021-894A-4624A1765D17}"/>
                  </a:ext>
                </a:extLst>
              </p:cNvPr>
              <p:cNvSpPr/>
              <p:nvPr/>
            </p:nvSpPr>
            <p:spPr>
              <a:xfrm rot="1424850">
                <a:off x="4576284" y="5560443"/>
                <a:ext cx="2315028" cy="249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rgbClr val="00B05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Base64 </a:t>
                </a:r>
                <a:r>
                  <a:rPr kumimoji="1" lang="ko-KR" altLang="en-US" sz="1400" dirty="0">
                    <a:solidFill>
                      <a:srgbClr val="00B05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인코딩 </a:t>
                </a:r>
                <a:r>
                  <a:rPr kumimoji="1" lang="en-US" altLang="ko-KR" sz="1400" dirty="0">
                    <a:solidFill>
                      <a:srgbClr val="00B050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(UTF-8)</a:t>
                </a:r>
                <a:endParaRPr kumimoji="1" lang="ko-KR" altLang="en-US" sz="1400" dirty="0">
                  <a:solidFill>
                    <a:srgbClr val="00B05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B563C77-2529-B98B-8680-DD085C774747}"/>
                </a:ext>
              </a:extLst>
            </p:cNvPr>
            <p:cNvCxnSpPr/>
            <p:nvPr/>
          </p:nvCxnSpPr>
          <p:spPr>
            <a:xfrm>
              <a:off x="7322457" y="4908829"/>
              <a:ext cx="1981200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8A93FB70-B8DE-685F-93CF-F22BDDB1BDC2}"/>
                </a:ext>
              </a:extLst>
            </p:cNvPr>
            <p:cNvSpPr/>
            <p:nvPr/>
          </p:nvSpPr>
          <p:spPr>
            <a:xfrm>
              <a:off x="9361714" y="4624404"/>
              <a:ext cx="2148115" cy="5487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용량 면에서 효율적</a:t>
              </a:r>
              <a:r>
                <a:rPr kumimoji="1" lang="en-US" altLang="ko-KR" sz="1400" dirty="0">
                  <a:solidFill>
                    <a:srgbClr val="00206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!</a:t>
              </a:r>
              <a:endParaRPr kumimoji="1" lang="ko-KR" altLang="en-US" sz="1400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46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F0662-DE89-043C-9C10-538B34E5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46DB40-F01C-0FBA-2880-6A4866C4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CD85D8-9BCA-4153-399E-E944882D4CBD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484D-AAA4-6312-86C0-4BDEE9AC5FC7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Character encoding schema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AA53D7-BE72-0E5A-4414-AAD060211E3A}"/>
              </a:ext>
            </a:extLst>
          </p:cNvPr>
          <p:cNvSpPr/>
          <p:nvPr/>
        </p:nvSpPr>
        <p:spPr>
          <a:xfrm>
            <a:off x="367862" y="842194"/>
            <a:ext cx="11456276" cy="1044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 내부에서 처리되는 이진 정보를 사람이 읽을 수 있는 텍스트로 변환하는 과정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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컴퓨터는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Character encoding schema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 사용하여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0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과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1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을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A, B, X, Y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등의 문자로 변환함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5F94F-88FD-73E0-2B9C-42A7C6FD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671DE0-A183-ED41-FCC7-7573677A21FB}"/>
              </a:ext>
            </a:extLst>
          </p:cNvPr>
          <p:cNvGrpSpPr/>
          <p:nvPr/>
        </p:nvGrpSpPr>
        <p:grpSpPr>
          <a:xfrm>
            <a:off x="2698373" y="4055609"/>
            <a:ext cx="6795253" cy="2116727"/>
            <a:chOff x="2951089" y="4422185"/>
            <a:chExt cx="6795253" cy="21167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BCD9F8-05EA-DADD-E5DC-97361BBB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552"/>
            <a:stretch/>
          </p:blipFill>
          <p:spPr>
            <a:xfrm>
              <a:off x="2951089" y="4422185"/>
              <a:ext cx="3730800" cy="2116727"/>
            </a:xfrm>
            <a:prstGeom prst="rect">
              <a:avLst/>
            </a:prstGeom>
            <a:ln w="12700">
              <a:solidFill>
                <a:srgbClr val="002060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686066-566B-0DCF-AA6C-79A4C5ED3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1858" t="68397" r="513" b="1229"/>
            <a:stretch/>
          </p:blipFill>
          <p:spPr>
            <a:xfrm>
              <a:off x="6821713" y="4776604"/>
              <a:ext cx="2924629" cy="1407887"/>
            </a:xfrm>
            <a:prstGeom prst="rect">
              <a:avLst/>
            </a:prstGeom>
            <a:ln w="12700">
              <a:solidFill>
                <a:srgbClr val="002060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015D2C-104D-9774-0D02-40E8827DEAB7}"/>
              </a:ext>
            </a:extLst>
          </p:cNvPr>
          <p:cNvSpPr txBox="1"/>
          <p:nvPr/>
        </p:nvSpPr>
        <p:spPr>
          <a:xfrm>
            <a:off x="367862" y="2220421"/>
            <a:ext cx="1145627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컴퓨터가 텍스트를 표현하기 위해 사용하는 주요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encoding schema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 가지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</a:t>
            </a:r>
            <a:endParaRPr kumimoji="1" lang="en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ASCII (American Standard Code for Information Interchange)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6"/>
              </a:rPr>
              <a:t>https://ascii.cl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유니코드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Unicode)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7"/>
              </a:rPr>
              <a:t>https://unicode.org</a:t>
            </a:r>
            <a:r>
              <a:rPr kumimoji="1" lang="en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98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871FC-CFE8-14D7-1FFA-A967424A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9477EA-A060-D327-FE36-08AF7072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595"/>
            <a:ext cx="1996966" cy="391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B29995-657C-80CE-23EC-5BEBCFB75350}"/>
              </a:ext>
            </a:extLst>
          </p:cNvPr>
          <p:cNvSpPr/>
          <p:nvPr/>
        </p:nvSpPr>
        <p:spPr>
          <a:xfrm>
            <a:off x="0" y="0"/>
            <a:ext cx="12192000" cy="5255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CDF07-8CFE-DD0A-2880-5A7AF5C31A40}"/>
              </a:ext>
            </a:extLst>
          </p:cNvPr>
          <p:cNvSpPr txBox="1"/>
          <p:nvPr/>
        </p:nvSpPr>
        <p:spPr>
          <a:xfrm>
            <a:off x="0" y="63852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File carving</a:t>
            </a:r>
            <a:endParaRPr kumimoji="1" lang="ko-KR" altLang="en-US" sz="2400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1B7DF-F788-4715-595B-49AC7E69ADAE}"/>
              </a:ext>
            </a:extLst>
          </p:cNvPr>
          <p:cNvSpPr/>
          <p:nvPr/>
        </p:nvSpPr>
        <p:spPr>
          <a:xfrm>
            <a:off x="367862" y="842193"/>
            <a:ext cx="11456276" cy="2586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[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카빙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 :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 매체의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비할당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영역에서 이전에 저장되어 있었던 파일을 복구하는 기법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시스템의 파일 메타데이터에 의존하지 않기 때문에 파일 시스템이 존재하지 않거나 고장이 난 경우에도 파일 복구가 가능함   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내부 구조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헤더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푸터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시그니처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등</a:t>
            </a:r>
            <a:r>
              <a:rPr kumimoji="1" lang="en-US" altLang="ko-KR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kumimoji="1" lang="ko-KR" altLang="en-US" dirty="0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활용해 실제 데이터를 </a:t>
            </a:r>
            <a:r>
              <a:rPr kumimoji="1" lang="ko-KR" altLang="en-US" dirty="0" err="1"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재조립</a:t>
            </a:r>
            <a:endParaRPr kumimoji="1" lang="en-US" altLang="ko-KR" dirty="0">
              <a:solidFill>
                <a:srgbClr val="00206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CC48E-BCAB-70A7-32A6-EA2E3C39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C412AB1-742E-3330-3E73-BBB327930B06}"/>
              </a:ext>
            </a:extLst>
          </p:cNvPr>
          <p:cNvSpPr/>
          <p:nvPr/>
        </p:nvSpPr>
        <p:spPr>
          <a:xfrm>
            <a:off x="6246794" y="818114"/>
            <a:ext cx="5476776" cy="911991"/>
          </a:xfrm>
          <a:prstGeom prst="roundRect">
            <a:avLst>
              <a:gd name="adj" fmla="val 718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비할당</a:t>
            </a:r>
            <a:r>
              <a:rPr kumimoji="1" lang="ko-KR" altLang="en-US" sz="16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영역</a:t>
            </a:r>
            <a:r>
              <a:rPr kumimoji="1" lang="en-US" altLang="ko-KR" sz="16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kumimoji="1" lang="ko-KR" altLang="en-US" sz="16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테이블과 같은 파일 시스템 구조상 더이상 파일 정보가 존재하지 않는 것으로 표시된 디스크 영역</a:t>
            </a:r>
            <a:endParaRPr kumimoji="1" lang="en-US" altLang="ko-KR" sz="1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7F4C68-6BD7-FEB1-7DA6-C90051A305A3}"/>
              </a:ext>
            </a:extLst>
          </p:cNvPr>
          <p:cNvGrpSpPr/>
          <p:nvPr/>
        </p:nvGrpSpPr>
        <p:grpSpPr>
          <a:xfrm>
            <a:off x="367862" y="3675121"/>
            <a:ext cx="5508173" cy="2545353"/>
            <a:chOff x="3331030" y="3806590"/>
            <a:chExt cx="5508173" cy="254535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9F01B3-0025-FDB2-FF9C-48AAF1D4AF1B}"/>
                </a:ext>
              </a:extLst>
            </p:cNvPr>
            <p:cNvGrpSpPr/>
            <p:nvPr/>
          </p:nvGrpSpPr>
          <p:grpSpPr>
            <a:xfrm>
              <a:off x="3758878" y="4196978"/>
              <a:ext cx="4674244" cy="1768984"/>
              <a:chOff x="531585" y="3350079"/>
              <a:chExt cx="4674244" cy="1768984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5169A004-CEC6-3422-B10E-7AEAC0DD1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585" y="3350079"/>
                <a:ext cx="4674244" cy="1374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7085FDE9-B89B-3C45-3E71-2C2EF6995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585" y="4164026"/>
                <a:ext cx="4674244" cy="955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347274-55D5-5D25-57F7-A3C065F403E4}"/>
                </a:ext>
              </a:extLst>
            </p:cNvPr>
            <p:cNvSpPr/>
            <p:nvPr/>
          </p:nvSpPr>
          <p:spPr>
            <a:xfrm>
              <a:off x="3331030" y="3806590"/>
              <a:ext cx="2206172" cy="31205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SOI (Start Of Image)</a:t>
              </a:r>
              <a:endPara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1ECF83-01BF-A0E8-6D74-440624F4BFD2}"/>
                </a:ext>
              </a:extLst>
            </p:cNvPr>
            <p:cNvSpPr/>
            <p:nvPr/>
          </p:nvSpPr>
          <p:spPr>
            <a:xfrm>
              <a:off x="6633031" y="6039886"/>
              <a:ext cx="2206172" cy="31205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EOI (End Of Image)</a:t>
              </a:r>
              <a:endPara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E034C3-FC04-1DD6-4ACD-1025795C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90419"/>
              </p:ext>
            </p:extLst>
          </p:nvPr>
        </p:nvGraphicFramePr>
        <p:xfrm>
          <a:off x="6178405" y="3745676"/>
          <a:ext cx="521788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35">
                  <a:extLst>
                    <a:ext uri="{9D8B030D-6E8A-4147-A177-3AD203B41FA5}">
                      <a16:colId xmlns:a16="http://schemas.microsoft.com/office/drawing/2014/main" val="4292929066"/>
                    </a:ext>
                  </a:extLst>
                </a:gridCol>
                <a:gridCol w="2136425">
                  <a:extLst>
                    <a:ext uri="{9D8B030D-6E8A-4147-A177-3AD203B41FA5}">
                      <a16:colId xmlns:a16="http://schemas.microsoft.com/office/drawing/2014/main" val="1506276292"/>
                    </a:ext>
                  </a:extLst>
                </a:gridCol>
                <a:gridCol w="2136425">
                  <a:extLst>
                    <a:ext uri="{9D8B030D-6E8A-4147-A177-3AD203B41FA5}">
                      <a16:colId xmlns:a16="http://schemas.microsoft.com/office/drawing/2014/main" val="2139363095"/>
                    </a:ext>
                  </a:extLst>
                </a:gridCol>
              </a:tblGrid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File Type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Header Signature (Hex)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Footer Signature (Hex)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64309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JPEG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FF D8 FF E0</a:t>
                      </a:r>
                    </a:p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FF D8 FF E8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FF D9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6957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GIF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47 49 46 38 37 61</a:t>
                      </a:r>
                    </a:p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47 49 46 38 39 61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00 3B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42358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PNG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89 50 4E 47 0D 0A 1A 0A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49 45 4E 44 AE 42 60 82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00914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PDF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25 50 44 46 2D 31 2E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25 25 45 4F 46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492505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ZIP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50 4B 03 04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50 4B 05 06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008754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ALZ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41 4C 5A 01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43 4C 5A 02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38185"/>
                  </a:ext>
                </a:extLst>
              </a:tr>
              <a:tr h="149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RAR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52 61 72 21 1A 07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3D 7B 00 40 07 00</a:t>
                      </a:r>
                      <a:endParaRPr lang="ko-KR" altLang="en-US" sz="1100" b="0" i="0" dirty="0">
                        <a:solidFill>
                          <a:schemeClr val="tx1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68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07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16307</TotalTime>
  <Words>3427</Words>
  <Application>Microsoft Macintosh PowerPoint</Application>
  <PresentationFormat>와이드스크린</PresentationFormat>
  <Paragraphs>563</Paragraphs>
  <Slides>34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Gmarket Sans TTF Medium</vt:lpstr>
      <vt:lpstr>FOT-Matisse Pro EB</vt:lpstr>
      <vt:lpstr>Gmarket Sans TTF Light</vt:lpstr>
      <vt:lpstr>Gmarket Sans TTF Bold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윤세영</dc:creator>
  <cp:lastModifiedBy>윤세영</cp:lastModifiedBy>
  <cp:revision>2252</cp:revision>
  <dcterms:created xsi:type="dcterms:W3CDTF">2023-12-09T10:18:26Z</dcterms:created>
  <dcterms:modified xsi:type="dcterms:W3CDTF">2025-04-11T09:39:10Z</dcterms:modified>
  <cp:version/>
</cp:coreProperties>
</file>